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60" r:id="rId4"/>
    <p:sldId id="261" r:id="rId5"/>
    <p:sldId id="263" r:id="rId6"/>
    <p:sldId id="262" r:id="rId7"/>
    <p:sldId id="264" r:id="rId8"/>
    <p:sldId id="274" r:id="rId9"/>
    <p:sldId id="275" r:id="rId10"/>
    <p:sldId id="276" r:id="rId11"/>
    <p:sldId id="271" r:id="rId12"/>
    <p:sldId id="272" r:id="rId13"/>
    <p:sldId id="273" r:id="rId14"/>
    <p:sldId id="265" r:id="rId15"/>
    <p:sldId id="270" r:id="rId16"/>
    <p:sldId id="266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YECHEOL JANG" initials="HJ" lastIdx="44" clrIdx="0">
    <p:extLst>
      <p:ext uri="{19B8F6BF-5375-455C-9EA6-DF929625EA0E}">
        <p15:presenceInfo xmlns:p15="http://schemas.microsoft.com/office/powerpoint/2012/main" userId="HYECHEOL JANG" providerId="None"/>
      </p:ext>
    </p:extLst>
  </p:cmAuthor>
  <p:cmAuthor id="2" name="Alex DongHyeon SEO" initials="AS" lastIdx="31" clrIdx="1">
    <p:extLst>
      <p:ext uri="{19B8F6BF-5375-455C-9EA6-DF929625EA0E}">
        <p15:presenceInfo xmlns:p15="http://schemas.microsoft.com/office/powerpoint/2012/main" userId="S::dseo22@wisc.edu::da21d148-2c38-40d9-bb3f-b5bc382aeb2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B93133-576B-4D1D-A9AD-8478150DC473}" v="11687" dt="2020-04-22T15:33:26.488"/>
    <p1510:client id="{14D1094A-B65F-4BB8-D4DC-02E17865EF14}" v="491" dt="2020-04-22T04:07:52.760"/>
    <p1510:client id="{25C556CF-49FA-4E47-8E0D-8BA1EED416BD}" v="2679" dt="2020-04-22T12:45:36.605"/>
    <p1510:client id="{B2D41EB4-86AC-4395-94D6-68C2B8108794}" v="30" dt="2020-04-22T01:55:39.1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1T21:12:31.078" idx="21">
    <p:pos x="10" y="10"/>
    <p:text>완료</p:text>
    <p:extLst>
      <p:ext uri="{C676402C-5697-4E1C-873F-D02D1690AC5C}">
        <p15:threadingInfo xmlns:p15="http://schemas.microsoft.com/office/powerpoint/2012/main" timeZoneBias="300"/>
      </p:ext>
    </p:extLst>
  </p:cm>
  <p:cm authorId="1" dt="2020-04-21T21:32:42.450" idx="34">
    <p:pos x="2131" y="528"/>
    <p:text>형 이거 양쪽화살표로 바꿔주세요</p:text>
    <p:extLst>
      <p:ext uri="{C676402C-5697-4E1C-873F-D02D1690AC5C}">
        <p15:threadingInfo xmlns:p15="http://schemas.microsoft.com/office/powerpoint/2012/main" timeZoneBias="300"/>
      </p:ext>
    </p:extLst>
  </p:cm>
  <p:cm authorId="2" dt="2020-04-21T20:23:21.965" idx="31">
    <p:pos x="2131" y="624"/>
    <p:text>확인
</p:text>
    <p:extLst>
      <p:ext uri="{C676402C-5697-4E1C-873F-D02D1690AC5C}">
        <p15:threadingInfo xmlns:p15="http://schemas.microsoft.com/office/powerpoint/2012/main" timeZoneBias="420">
          <p15:parentCm authorId="1" idx="34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1T21:06:27.897" idx="15">
    <p:pos x="10" y="10"/>
    <p:text>Experiments랑 Results랑 분리해도 되요?</p:text>
    <p:extLst>
      <p:ext uri="{C676402C-5697-4E1C-873F-D02D1690AC5C}">
        <p15:threadingInfo xmlns:p15="http://schemas.microsoft.com/office/powerpoint/2012/main" timeZoneBias="300"/>
      </p:ext>
    </p:extLst>
  </p:cm>
  <p:cm authorId="2" dt="2020-04-21T19:14:03.976" idx="14">
    <p:pos x="10" y="106"/>
    <p:text>그래도 좋을듯
</p:text>
    <p:extLst>
      <p:ext uri="{C676402C-5697-4E1C-873F-D02D1690AC5C}">
        <p15:threadingInfo xmlns:p15="http://schemas.microsoft.com/office/powerpoint/2012/main" timeZoneBias="420">
          <p15:parentCm authorId="1" idx="15"/>
        </p15:threadingInfo>
      </p:ext>
    </p:extLst>
  </p:cm>
  <p:cm authorId="1" dt="2020-04-21T21:15:00.050" idx="25">
    <p:pos x="10" y="202"/>
    <p:text>굿굿</p:text>
    <p:extLst>
      <p:ext uri="{C676402C-5697-4E1C-873F-D02D1690AC5C}">
        <p15:threadingInfo xmlns:p15="http://schemas.microsoft.com/office/powerpoint/2012/main" timeZoneBias="300">
          <p15:parentCm authorId="1" idx="15"/>
        </p15:threadingInfo>
      </p:ext>
    </p:extLst>
  </p:cm>
  <p:cm authorId="1" dt="2020-04-21T21:15:04.020" idx="26">
    <p:pos x="4435" y="2674"/>
    <p:text>완료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1T21:12:46.968" idx="23">
    <p:pos x="10" y="10"/>
    <p:text>완료</p:text>
    <p:extLst>
      <p:ext uri="{C676402C-5697-4E1C-873F-D02D1690AC5C}">
        <p15:threadingInfo xmlns:p15="http://schemas.microsoft.com/office/powerpoint/2012/main" timeZoneBias="300"/>
      </p:ext>
    </p:extLst>
  </p:cm>
  <p:cm authorId="2" dt="2020-04-21T19:15:27.242" idx="15">
    <p:pos x="10" y="106"/>
    <p:text>첫문장 제가 좀더 다듬을게여
</p:text>
    <p:extLst>
      <p:ext uri="{C676402C-5697-4E1C-873F-D02D1690AC5C}">
        <p15:threadingInfo xmlns:p15="http://schemas.microsoft.com/office/powerpoint/2012/main" timeZoneBias="420">
          <p15:parentCm authorId="1" idx="23"/>
        </p15:threadingInfo>
      </p:ext>
    </p:extLst>
  </p:cm>
  <p:cm authorId="1" dt="2020-04-21T21:16:20.042" idx="27">
    <p:pos x="10" y="202"/>
    <p:text>넹</p:text>
    <p:extLst>
      <p:ext uri="{C676402C-5697-4E1C-873F-D02D1690AC5C}">
        <p15:threadingInfo xmlns:p15="http://schemas.microsoft.com/office/powerpoint/2012/main" timeZoneBias="300">
          <p15:parentCm authorId="1" idx="23"/>
        </p15:threadingInfo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1T20:57:12.448" idx="1">
    <p:pos x="1671" y="742"/>
    <p:text>어떤 프로젝트의 Objective예요?</p:text>
    <p:extLst>
      <p:ext uri="{C676402C-5697-4E1C-873F-D02D1690AC5C}">
        <p15:threadingInfo xmlns:p15="http://schemas.microsoft.com/office/powerpoint/2012/main" timeZoneBias="300"/>
      </p:ext>
    </p:extLst>
  </p:cm>
  <p:cm authorId="2" dt="2020-04-21T18:58:47.721" idx="1">
    <p:pos x="1671" y="838"/>
    <p:text>저희 프로젝트
</p:text>
    <p:extLst>
      <p:ext uri="{C676402C-5697-4E1C-873F-D02D1690AC5C}">
        <p15:threadingInfo xmlns:p15="http://schemas.microsoft.com/office/powerpoint/2012/main" timeZoneBias="420">
          <p15:parentCm authorId="1" idx="1"/>
        </p15:threadingInfo>
      </p:ext>
    </p:extLst>
  </p:cm>
  <p:cm authorId="2" dt="2020-04-21T18:59:18.612" idx="2">
    <p:pos x="1671" y="934"/>
    <p:text>related work 에 두번째에는 약간 이 페이퍼의 한계점 쓰는게 좋을듯 싶어서 넣음
</p:text>
    <p:extLst>
      <p:ext uri="{C676402C-5697-4E1C-873F-D02D1690AC5C}">
        <p15:threadingInfo xmlns:p15="http://schemas.microsoft.com/office/powerpoint/2012/main" timeZoneBias="420">
          <p15:parentCm authorId="1" idx="1"/>
        </p15:threadingInfo>
      </p:ext>
    </p:extLst>
  </p:cm>
  <p:cm authorId="1" dt="2020-04-21T20:59:30.622" idx="2">
    <p:pos x="1671" y="1030"/>
    <p:text>그 밑에 슬라이드 섹션 하나 더넣어서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20-04-21T20:59:35.887" idx="3">
    <p:pos x="1671" y="1126"/>
    <p:text>Challenges 정리하고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20-04-21T20:59:48.437" idx="4">
    <p:pos x="1671" y="1222"/>
    <p:text>미디파일 스펙 등등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20-04-21T20:59:53.633" idx="5">
    <p:pos x="1671" y="1318"/>
    <p:text>좀 설명해주는것도 좋지싶슴다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2" dt="2020-04-21T18:59:59.800" idx="3">
    <p:pos x="1671" y="1414"/>
    <p:text>Challenges 는 마지막에 discussion 에 넣을 생각이없어욥
</p:text>
    <p:extLst>
      <p:ext uri="{C676402C-5697-4E1C-873F-D02D1690AC5C}">
        <p15:threadingInfo xmlns:p15="http://schemas.microsoft.com/office/powerpoint/2012/main" timeZoneBias="420">
          <p15:parentCm authorId="1" idx="1"/>
        </p15:threadingInfo>
      </p:ext>
    </p:extLst>
  </p:cm>
  <p:cm authorId="1" dt="2020-04-21T21:00:03.164" idx="6">
    <p:pos x="1671" y="1510"/>
    <p:text>교수님이 원하셧던게 그 파트같기도 한데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2" dt="2020-04-21T19:00:21.738" idx="4">
    <p:pos x="1671" y="1606"/>
    <p:text>아 생각이 없어요가 이니라 생각이었어요
</p:text>
    <p:extLst>
      <p:ext uri="{C676402C-5697-4E1C-873F-D02D1690AC5C}">
        <p15:threadingInfo xmlns:p15="http://schemas.microsoft.com/office/powerpoint/2012/main" timeZoneBias="420">
          <p15:parentCm authorId="1" idx="1"/>
        </p15:threadingInfo>
      </p:ext>
    </p:extLst>
  </p:cm>
  <p:cm authorId="1" dt="2020-04-21T21:00:36.015" idx="7">
    <p:pos x="1671" y="1702"/>
    <p:text>디커 나오기 전에 우리가 미디파일 언급하는 파트 나올때 같이 해주는게 낫지않을까요?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2" dt="2020-04-21T19:00:52.894" idx="5">
    <p:pos x="1671" y="1798"/>
    <p:text>그래도 좋을듯
</p:text>
    <p:extLst>
      <p:ext uri="{C676402C-5697-4E1C-873F-D02D1690AC5C}">
        <p15:threadingInfo xmlns:p15="http://schemas.microsoft.com/office/powerpoint/2012/main" timeZoneBias="420">
          <p15:parentCm authorId="1" idx="1"/>
        </p15:threadingInfo>
      </p:ext>
    </p:extLst>
  </p:cm>
  <p:cm authorId="1" dt="2020-04-21T21:01:48.954" idx="8">
    <p:pos x="1671" y="1894"/>
    <p:text>Method 의 일부로 포함을시켜버릴까요..?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20-04-21T21:01:54.243" idx="9">
    <p:pos x="1671" y="1990"/>
    <p:text>아니면 섹션 하나 파요?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2" dt="2020-04-21T19:03:36.582" idx="6">
    <p:pos x="1671" y="2086"/>
    <p:text>흠 그래도 되긴하는데 걍 experiment 에 넣는것도 괜찮을듯
</p:text>
    <p:extLst>
      <p:ext uri="{C676402C-5697-4E1C-873F-D02D1690AC5C}">
        <p15:threadingInfo xmlns:p15="http://schemas.microsoft.com/office/powerpoint/2012/main" timeZoneBias="420">
          <p15:parentCm authorId="1" idx="1"/>
        </p15:threadingInfo>
      </p:ext>
    </p:extLst>
  </p:cm>
  <p:cm authorId="1" dt="2020-04-21T21:05:57.455" idx="14">
    <p:pos x="1671" y="2182"/>
    <p:text>오키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20-04-21T21:12:54.164" idx="24">
    <p:pos x="10" y="10"/>
    <p:text>완료</p:text>
    <p:extLst>
      <p:ext uri="{C676402C-5697-4E1C-873F-D02D1690AC5C}">
        <p15:threadingInfo xmlns:p15="http://schemas.microsoft.com/office/powerpoint/2012/main" timeZoneBias="300"/>
      </p:ext>
    </p:extLst>
  </p:cm>
  <p:cm authorId="2" dt="2020-04-21T19:16:10.086" idx="16">
    <p:pos x="10" y="106"/>
    <p:text>여기 어짜피 뒤에 가서 complicated preprocessing 설명할거면 ()안에 지워도 될듯
</p:text>
    <p:extLst>
      <p:ext uri="{C676402C-5697-4E1C-873F-D02D1690AC5C}">
        <p15:threadingInfo xmlns:p15="http://schemas.microsoft.com/office/powerpoint/2012/main" timeZoneBias="420">
          <p15:parentCm authorId="1" idx="24"/>
        </p15:threadingInfo>
      </p:ext>
    </p:extLst>
  </p:cm>
  <p:cm authorId="1" dt="2020-04-21T21:16:37.868" idx="28">
    <p:pos x="10" y="202"/>
    <p:text>cycleGAN은 냅두고</p:text>
    <p:extLst>
      <p:ext uri="{C676402C-5697-4E1C-873F-D02D1690AC5C}">
        <p15:threadingInfo xmlns:p15="http://schemas.microsoft.com/office/powerpoint/2012/main" timeZoneBias="300">
          <p15:parentCm authorId="1" idx="24"/>
        </p15:threadingInfo>
      </p:ext>
    </p:extLst>
  </p:cm>
  <p:cm authorId="1" dt="2020-04-21T21:16:43.333" idx="29">
    <p:pos x="10" y="298"/>
    <p:text>그 뒤에 괄호만 지우께요</p:text>
    <p:extLst>
      <p:ext uri="{C676402C-5697-4E1C-873F-D02D1690AC5C}">
        <p15:threadingInfo xmlns:p15="http://schemas.microsoft.com/office/powerpoint/2012/main" timeZoneBias="300">
          <p15:parentCm authorId="1" idx="24"/>
        </p15:threadingInfo>
      </p:ext>
    </p:extLst>
  </p:cm>
  <p:cm authorId="2" dt="2020-04-21T19:17:36.462" idx="17">
    <p:pos x="10" y="394"/>
    <p:text>넵 굳굳
</p:text>
    <p:extLst>
      <p:ext uri="{C676402C-5697-4E1C-873F-D02D1690AC5C}">
        <p15:threadingInfo xmlns:p15="http://schemas.microsoft.com/office/powerpoint/2012/main" timeZoneBias="420">
          <p15:parentCm authorId="1" idx="24"/>
        </p15:threadingInfo>
      </p:ext>
    </p:extLst>
  </p:cm>
  <p:cm authorId="2" dt="2020-04-21T19:20:06.087" idx="18">
    <p:pos x="106" y="106"/>
    <p:text>완료
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1T21:02:31.272" idx="10">
    <p:pos x="10" y="10"/>
    <p:text>이건 CycleGAN 설명인가요? 걍 GAN 설명같은디....</p:text>
    <p:extLst>
      <p:ext uri="{C676402C-5697-4E1C-873F-D02D1690AC5C}">
        <p15:threadingInfo xmlns:p15="http://schemas.microsoft.com/office/powerpoint/2012/main" timeZoneBias="300"/>
      </p:ext>
    </p:extLst>
  </p:cm>
  <p:cm authorId="2" dt="2020-04-21T19:03:46.801" idx="7">
    <p:pos x="10" y="106"/>
    <p:text>이건 GAN 설명</p:text>
    <p:extLst>
      <p:ext uri="{C676402C-5697-4E1C-873F-D02D1690AC5C}">
        <p15:threadingInfo xmlns:p15="http://schemas.microsoft.com/office/powerpoint/2012/main" timeZoneBias="420">
          <p15:parentCm authorId="1" idx="10"/>
        </p15:threadingInfo>
      </p:ext>
    </p:extLst>
  </p:cm>
  <p:cm authorId="2" dt="2020-04-21T19:03:57.598" idx="8">
    <p:pos x="10" y="202"/>
    <p:text>+ 우리 GAN architecture</p:text>
    <p:extLst>
      <p:ext uri="{C676402C-5697-4E1C-873F-D02D1690AC5C}">
        <p15:threadingInfo xmlns:p15="http://schemas.microsoft.com/office/powerpoint/2012/main" timeZoneBias="420">
          <p15:parentCm authorId="1" idx="10"/>
        </p15:threadingInfo>
      </p:ext>
    </p:extLst>
  </p:cm>
  <p:cm authorId="1" dt="2020-04-21T21:04:59.637" idx="11">
    <p:pos x="10" y="298"/>
    <p:text>빼도 되지않으까요??</p:text>
    <p:extLst>
      <p:ext uri="{C676402C-5697-4E1C-873F-D02D1690AC5C}">
        <p15:threadingInfo xmlns:p15="http://schemas.microsoft.com/office/powerpoint/2012/main" timeZoneBias="300">
          <p15:parentCm authorId="1" idx="10"/>
        </p15:threadingInfo>
      </p:ext>
    </p:extLst>
  </p:cm>
  <p:cm authorId="2" dt="2020-04-21T19:06:06.458" idx="9">
    <p:pos x="10" y="394"/>
    <p:text>교수님이 플젠 머신러닝 아무것도 모르는 사람 대상으로 하는것처럼 하래서 넣엇어욥</p:text>
    <p:extLst>
      <p:ext uri="{C676402C-5697-4E1C-873F-D02D1690AC5C}">
        <p15:threadingInfo xmlns:p15="http://schemas.microsoft.com/office/powerpoint/2012/main" timeZoneBias="420">
          <p15:parentCm authorId="1" idx="10"/>
        </p15:threadingInfo>
      </p:ext>
    </p:extLst>
  </p:cm>
  <p:cm authorId="2" dt="2020-04-21T19:06:29.255" idx="10">
    <p:pos x="10" y="490"/>
    <p:text>general audience 도 생각하래서</p:text>
    <p:extLst>
      <p:ext uri="{C676402C-5697-4E1C-873F-D02D1690AC5C}">
        <p15:threadingInfo xmlns:p15="http://schemas.microsoft.com/office/powerpoint/2012/main" timeZoneBias="420">
          <p15:parentCm authorId="1" idx="10"/>
        </p15:threadingInfo>
      </p:ext>
    </p:extLst>
  </p:cm>
  <p:cm authorId="1" dt="2020-04-21T21:06:53.078" idx="16">
    <p:pos x="10" y="586"/>
    <p:text>홀리.... 그러면서 9분밖에 안줫다고?</p:text>
    <p:extLst>
      <p:ext uri="{C676402C-5697-4E1C-873F-D02D1690AC5C}">
        <p15:threadingInfo xmlns:p15="http://schemas.microsoft.com/office/powerpoint/2012/main" timeZoneBias="300">
          <p15:parentCm authorId="1" idx="10"/>
        </p15:threadingInfo>
      </p:ext>
    </p:extLst>
  </p:cm>
  <p:cm authorId="2" dt="2020-04-21T19:07:47.959" idx="12">
    <p:pos x="10" y="682"/>
    <p:text>40 pts: Is the project described well enough that a general audience, familiar with machine learning, can understand the project? 저희 플젠 점수의 거의 절반;;;</p:text>
    <p:extLst>
      <p:ext uri="{C676402C-5697-4E1C-873F-D02D1690AC5C}">
        <p15:threadingInfo xmlns:p15="http://schemas.microsoft.com/office/powerpoint/2012/main" timeZoneBias="420">
          <p15:parentCm authorId="1" idx="10"/>
        </p15:threadingInfo>
      </p:ext>
    </p:extLst>
  </p:cm>
  <p:cm authorId="1" dt="2020-04-21T21:08:16.705" idx="17">
    <p:pos x="10" y="778"/>
    <p:text>시간 넘어가도되요...? ㅎ</p:text>
    <p:extLst>
      <p:ext uri="{C676402C-5697-4E1C-873F-D02D1690AC5C}">
        <p15:threadingInfo xmlns:p15="http://schemas.microsoft.com/office/powerpoint/2012/main" timeZoneBias="300">
          <p15:parentCm authorId="1" idx="10"/>
        </p15:threadingInfo>
      </p:ext>
    </p:extLst>
  </p:cm>
  <p:cm authorId="1" dt="2020-04-21T21:08:21.760" idx="18">
    <p:pos x="10" y="874"/>
    <p:text>일단 쭉 녹음하고</p:text>
    <p:extLst>
      <p:ext uri="{C676402C-5697-4E1C-873F-D02D1690AC5C}">
        <p15:threadingInfo xmlns:p15="http://schemas.microsoft.com/office/powerpoint/2012/main" timeZoneBias="300">
          <p15:parentCm authorId="1" idx="10"/>
        </p15:threadingInfo>
      </p:ext>
    </p:extLst>
  </p:cm>
  <p:cm authorId="1" dt="2020-04-21T21:08:33.219" idx="19">
    <p:pos x="10" y="970"/>
    <p:text>안되면 제가 1.25배속 편집해도되니까</p:text>
    <p:extLst>
      <p:ext uri="{C676402C-5697-4E1C-873F-D02D1690AC5C}">
        <p15:threadingInfo xmlns:p15="http://schemas.microsoft.com/office/powerpoint/2012/main" timeZoneBias="300">
          <p15:parentCm authorId="1" idx="10"/>
        </p15:threadingInfo>
      </p:ext>
    </p:extLst>
  </p:cm>
  <p:cm authorId="2" dt="2020-04-21T19:08:42.037" idx="13">
    <p:pos x="10" y="1066"/>
    <p:text>ㅋㅋㅋㅋ 걍 딱 포인트만 잡아도 일인당 삼분 넘어갈듯</p:text>
    <p:extLst>
      <p:ext uri="{C676402C-5697-4E1C-873F-D02D1690AC5C}">
        <p15:threadingInfo xmlns:p15="http://schemas.microsoft.com/office/powerpoint/2012/main" timeZoneBias="420">
          <p15:parentCm authorId="1" idx="10"/>
        </p15:threadingInfo>
      </p:ext>
    </p:extLst>
  </p:cm>
  <p:cm authorId="1" dt="2020-04-21T21:08:48.999" idx="20">
    <p:pos x="10" y="1162"/>
    <p:text>너무 걱정하진않아도될듯함다... 밤에 랜더링 돌려놓고 자야겟네요...</p:text>
    <p:extLst>
      <p:ext uri="{C676402C-5697-4E1C-873F-D02D1690AC5C}">
        <p15:threadingInfo xmlns:p15="http://schemas.microsoft.com/office/powerpoint/2012/main" timeZoneBias="300">
          <p15:parentCm authorId="1" idx="10"/>
        </p15:threadingInfo>
      </p:ext>
    </p:extLst>
  </p:cm>
  <p:cm authorId="1" dt="2020-04-21T21:22:14.030" idx="30">
    <p:pos x="106" y="106"/>
    <p:text>이정도만 서술하면 될듯? 확인부탁드려요</p:text>
    <p:extLst>
      <p:ext uri="{C676402C-5697-4E1C-873F-D02D1690AC5C}">
        <p15:threadingInfo xmlns:p15="http://schemas.microsoft.com/office/powerpoint/2012/main" timeZoneBias="300"/>
      </p:ext>
    </p:extLst>
  </p:cm>
  <p:cm authorId="2" dt="2020-04-21T19:25:12.761" idx="19">
    <p:pos x="106" y="202"/>
    <p:text>이거 그 스위스대학 논문에서 쓴 제너레이터 디스크리미네이터 모델 아키텍인데 어짜피 걍 제너럴한 GAN 설명할거면 걍 제너럴 한 GAN 아키텍 이미지 넣을까요?</p:text>
    <p:extLst>
      <p:ext uri="{C676402C-5697-4E1C-873F-D02D1690AC5C}">
        <p15:threadingInfo xmlns:p15="http://schemas.microsoft.com/office/powerpoint/2012/main" timeZoneBias="420">
          <p15:parentCm authorId="1" idx="30"/>
        </p15:threadingInfo>
      </p:ext>
    </p:extLst>
  </p:cm>
  <p:cm authorId="1" dt="2020-04-21T21:26:05.887" idx="31">
    <p:pos x="106" y="298"/>
    <p:text>좋슴다</p:text>
    <p:extLst>
      <p:ext uri="{C676402C-5697-4E1C-873F-D02D1690AC5C}">
        <p15:threadingInfo xmlns:p15="http://schemas.microsoft.com/office/powerpoint/2012/main" timeZoneBias="300">
          <p15:parentCm authorId="1" idx="30"/>
        </p15:threadingInfo>
      </p:ext>
    </p:extLst>
  </p:cm>
  <p:cm authorId="1" dt="2020-04-21T21:26:22.056" idx="32">
    <p:pos x="106" y="394"/>
    <p:text>처음 GAN 모델 제시한사람 논문 아시면 그거 넣는게 젤 좋을듯?</p:text>
    <p:extLst>
      <p:ext uri="{C676402C-5697-4E1C-873F-D02D1690AC5C}">
        <p15:threadingInfo xmlns:p15="http://schemas.microsoft.com/office/powerpoint/2012/main" timeZoneBias="300">
          <p15:parentCm authorId="1" idx="30"/>
        </p15:threadingInfo>
      </p:ext>
    </p:extLst>
  </p:cm>
  <p:cm authorId="2" dt="2020-04-21T19:26:49.699" idx="20">
    <p:pos x="106" y="490"/>
    <p:text>ian goodfellow?</p:text>
    <p:extLst>
      <p:ext uri="{C676402C-5697-4E1C-873F-D02D1690AC5C}">
        <p15:threadingInfo xmlns:p15="http://schemas.microsoft.com/office/powerpoint/2012/main" timeZoneBias="420">
          <p15:parentCm authorId="1" idx="30"/>
        </p15:threadingInfo>
      </p:ext>
    </p:extLst>
  </p:cm>
  <p:cm authorId="2" dt="2020-04-21T19:29:03.449" idx="21">
    <p:pos x="106" y="586"/>
    <p:text>아니면 교수님 렉처노트 꺼 쓸까</p:text>
    <p:extLst>
      <p:ext uri="{C676402C-5697-4E1C-873F-D02D1690AC5C}">
        <p15:threadingInfo xmlns:p15="http://schemas.microsoft.com/office/powerpoint/2012/main" timeZoneBias="420">
          <p15:parentCm authorId="1" idx="30"/>
        </p15:threadingInfo>
      </p:ext>
    </p:extLst>
  </p:cm>
  <p:cm authorId="1" dt="2020-04-21T21:31:14.314" idx="33">
    <p:pos x="106" y="682"/>
    <p:text>교수님 렉쳐노트 굿 ㅋㅋㅋㅋㅋㅋㅋㅋㅋㅋㅋㅋㅋ</p:text>
    <p:extLst>
      <p:ext uri="{C676402C-5697-4E1C-873F-D02D1690AC5C}">
        <p15:threadingInfo xmlns:p15="http://schemas.microsoft.com/office/powerpoint/2012/main" timeZoneBias="300">
          <p15:parentCm authorId="1" idx="30"/>
        </p15:threadingInfo>
      </p:ext>
    </p:extLst>
  </p:cm>
  <p:cm authorId="2" dt="2020-04-21T19:32:36.638" idx="22">
    <p:pos x="106" y="778"/>
    <p:text>아 근데 렉처노트 깃헙 에러뜨네 아직 안고치신듯</p:text>
    <p:extLst>
      <p:ext uri="{C676402C-5697-4E1C-873F-D02D1690AC5C}">
        <p15:threadingInfo xmlns:p15="http://schemas.microsoft.com/office/powerpoint/2012/main" timeZoneBias="420">
          <p15:parentCm authorId="1" idx="30"/>
        </p15:threadingInfo>
      </p:ext>
    </p:extLst>
  </p:cm>
  <p:cm authorId="1" dt="2020-04-21T22:32:32.965" idx="43">
    <p:pos x="106" y="874"/>
    <p:text>걍 냅둡시다 그러면</p:text>
    <p:extLst>
      <p:ext uri="{C676402C-5697-4E1C-873F-D02D1690AC5C}">
        <p15:threadingInfo xmlns:p15="http://schemas.microsoft.com/office/powerpoint/2012/main" timeZoneBias="300">
          <p15:parentCm authorId="1" idx="30"/>
        </p15:threadingInfo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1T21:05:02.517" idx="12">
    <p:pos x="10" y="10"/>
    <p:text>CycleGAN 도표 오리지널 cycleGAN 논문에 쓰인걸로 바꾸는거 어케생각하세요? 그림 같아버리면 우리가 주로 보고 따라한 논문이랑 너무 같아질듯</p:text>
    <p:extLst>
      <p:ext uri="{C676402C-5697-4E1C-873F-D02D1690AC5C}">
        <p15:threadingInfo xmlns:p15="http://schemas.microsoft.com/office/powerpoint/2012/main" timeZoneBias="300"/>
      </p:ext>
    </p:extLst>
  </p:cm>
  <p:cm authorId="1" dt="2020-04-21T21:05:48.229" idx="13">
    <p:pos x="10" y="106"/>
    <p:text>https://arxiv.org/pdf/1703.10593.pdf 3번째 페이지에 도표는 굳이 밑에 legend 없어도 알아보기 쉬운거같아유</p:text>
    <p:extLst>
      <p:ext uri="{C676402C-5697-4E1C-873F-D02D1690AC5C}">
        <p15:threadingInfo xmlns:p15="http://schemas.microsoft.com/office/powerpoint/2012/main" timeZoneBias="300">
          <p15:parentCm authorId="1" idx="12"/>
        </p15:threadingInfo>
      </p:ext>
    </p:extLst>
  </p:cm>
  <p:cm authorId="2" dt="2020-04-21T19:06:47.896" idx="11">
    <p:pos x="10" y="202"/>
    <p:text>ㅇㅋㄷㅋ 굳 아이디어
</p:text>
    <p:extLst>
      <p:ext uri="{C676402C-5697-4E1C-873F-D02D1690AC5C}">
        <p15:threadingInfo xmlns:p15="http://schemas.microsoft.com/office/powerpoint/2012/main" timeZoneBias="420">
          <p15:parentCm authorId="1" idx="12"/>
        </p15:threadingInfo>
      </p:ext>
    </p:extLst>
  </p:cm>
  <p:cm authorId="1" dt="2020-04-21T21:33:45.601" idx="35">
    <p:pos x="106" y="106"/>
    <p:text>검토요청</p:text>
    <p:extLst>
      <p:ext uri="{C676402C-5697-4E1C-873F-D02D1690AC5C}">
        <p15:threadingInfo xmlns:p15="http://schemas.microsoft.com/office/powerpoint/2012/main" timeZoneBias="300"/>
      </p:ext>
    </p:extLst>
  </p:cm>
  <p:cm authorId="2" dt="2020-04-21T19:36:55.624" idx="23">
    <p:pos x="106" y="202"/>
    <p:text>20 pts: Figures are all legible and explained well
</p:text>
    <p:extLst>
      <p:ext uri="{C676402C-5697-4E1C-873F-D02D1690AC5C}">
        <p15:threadingInfo xmlns:p15="http://schemas.microsoft.com/office/powerpoint/2012/main" timeZoneBias="420">
          <p15:parentCm authorId="1" idx="35"/>
        </p15:threadingInfo>
      </p:ext>
    </p:extLst>
  </p:cm>
  <p:cm authorId="1" dt="2020-04-21T21:38:56.275" idx="37">
    <p:pos x="106" y="298"/>
    <p:text>이 조건에 부합한다고 생각되나유?</p:text>
    <p:extLst>
      <p:ext uri="{C676402C-5697-4E1C-873F-D02D1690AC5C}">
        <p15:threadingInfo xmlns:p15="http://schemas.microsoft.com/office/powerpoint/2012/main" timeZoneBias="300">
          <p15:parentCm authorId="1" idx="35"/>
        </p15:threadingInfo>
      </p:ext>
    </p:extLst>
  </p:cm>
  <p:cm authorId="2" dt="2020-04-21T19:39:31.218" idx="24">
    <p:pos x="106" y="394"/>
    <p:text>흠 근데 general audience 못알아들을거 같은디
</p:text>
    <p:extLst>
      <p:ext uri="{C676402C-5697-4E1C-873F-D02D1690AC5C}">
        <p15:threadingInfo xmlns:p15="http://schemas.microsoft.com/office/powerpoint/2012/main" timeZoneBias="420">
          <p15:parentCm authorId="1" idx="35"/>
        </p15:threadingInfo>
      </p:ext>
    </p:extLst>
  </p:cm>
  <p:cm authorId="2" dt="2020-04-21T19:40:27.578" idx="25">
    <p:pos x="106" y="490"/>
    <p:text>일단 Method 까지는 제가 계속보고있을테니 experiments ㄱㄱ
</p:text>
    <p:extLst>
      <p:ext uri="{C676402C-5697-4E1C-873F-D02D1690AC5C}">
        <p15:threadingInfo xmlns:p15="http://schemas.microsoft.com/office/powerpoint/2012/main" timeZoneBias="420">
          <p15:parentCm authorId="1" idx="35"/>
        </p15:threadingInfo>
      </p:ext>
    </p:extLst>
  </p:cm>
  <p:cm authorId="1" dt="2020-04-21T21:41:18.916" idx="38">
    <p:pos x="106" y="586"/>
    <p:text>여기서부터는 GAN 이해하고 보셔야되는파트라...</p:text>
    <p:extLst>
      <p:ext uri="{C676402C-5697-4E1C-873F-D02D1690AC5C}">
        <p15:threadingInfo xmlns:p15="http://schemas.microsoft.com/office/powerpoint/2012/main" timeZoneBias="300">
          <p15:parentCm authorId="1" idx="35"/>
        </p15:threadingInfo>
      </p:ext>
    </p:extLst>
  </p:cm>
  <p:cm authorId="1" dt="2020-04-21T21:41:31.876" idx="40">
    <p:pos x="106" y="682"/>
    <p:text>걍 이런게있습니다 정도로 설명해야될듯?</p:text>
    <p:extLst>
      <p:ext uri="{C676402C-5697-4E1C-873F-D02D1690AC5C}">
        <p15:threadingInfo xmlns:p15="http://schemas.microsoft.com/office/powerpoint/2012/main" timeZoneBias="300">
          <p15:parentCm authorId="1" idx="35"/>
        </p15:threadingInfo>
      </p:ext>
    </p:extLst>
  </p:cm>
  <p:cm authorId="2" dt="2020-04-21T19:41:55.438" idx="26">
    <p:pos x="106" y="778"/>
    <p:text>ㅇㅋㄷㅋ
</p:text>
    <p:extLst>
      <p:ext uri="{C676402C-5697-4E1C-873F-D02D1690AC5C}">
        <p15:threadingInfo xmlns:p15="http://schemas.microsoft.com/office/powerpoint/2012/main" timeZoneBias="420">
          <p15:parentCm authorId="1" idx="35"/>
        </p15:threadingInfo>
      </p:ext>
    </p:extLst>
  </p:cm>
  <p:cm authorId="2" dt="2020-04-21T19:42:44.016" idx="27">
    <p:pos x="106" y="874"/>
    <p:text>general audience 가 semi-labeled data 가 뭔지 못알아들을거같아서 한말이여유 
</p:text>
    <p:extLst>
      <p:ext uri="{C676402C-5697-4E1C-873F-D02D1690AC5C}">
        <p15:threadingInfo xmlns:p15="http://schemas.microsoft.com/office/powerpoint/2012/main" timeZoneBias="420">
          <p15:parentCm authorId="1" idx="35"/>
        </p15:threadingInfo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1T21:41:40.397" idx="41">
    <p:pos x="10" y="10"/>
    <p:text>익스피리먼트 목록 한번 봐주세염</p:text>
    <p:extLst>
      <p:ext uri="{C676402C-5697-4E1C-873F-D02D1690AC5C}">
        <p15:threadingInfo xmlns:p15="http://schemas.microsoft.com/office/powerpoint/2012/main" timeZoneBias="300"/>
      </p:ext>
    </p:extLst>
  </p:cm>
  <p:cm authorId="2" dt="2020-04-21T19:52:04.456" idx="30">
    <p:pos x="10" y="106"/>
    <p:text>목록 이름 간단히 수정
</p:text>
    <p:extLst>
      <p:ext uri="{C676402C-5697-4E1C-873F-D02D1690AC5C}">
        <p15:threadingInfo xmlns:p15="http://schemas.microsoft.com/office/powerpoint/2012/main" timeZoneBias="420">
          <p15:parentCm authorId="1" idx="41"/>
        </p15:threadingInfo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1T23:45:36.641" idx="44">
    <p:pos x="10" y="10"/>
    <p:text>검토요청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04-21T19:44:54.470" idx="28">
    <p:pos x="5868" y="204"/>
    <p:text>여기는 부제 꼭 안써도 될듯</p:text>
    <p:extLst>
      <p:ext uri="{C676402C-5697-4E1C-873F-D02D1690AC5C}">
        <p15:threadingInfo xmlns:p15="http://schemas.microsoft.com/office/powerpoint/2012/main" timeZoneBias="420"/>
      </p:ext>
    </p:extLst>
  </p:cm>
  <p:cm authorId="2" dt="2020-04-21T19:45:04.142" idx="29">
    <p:pos x="5868" y="300"/>
    <p:text>뭔가 꿀리는게 있어보임 ㅋㅋㅋ</p:text>
    <p:extLst>
      <p:ext uri="{C676402C-5697-4E1C-873F-D02D1690AC5C}">
        <p15:threadingInfo xmlns:p15="http://schemas.microsoft.com/office/powerpoint/2012/main" timeZoneBias="420">
          <p15:parentCm authorId="2" idx="28"/>
        </p15:threadingInfo>
      </p:ext>
    </p:extLst>
  </p:cm>
  <p:cm authorId="1" dt="2020-04-21T21:45:38.121" idx="42">
    <p:pos x="5868" y="396"/>
    <p:text>없으면 정리안될거같지않아요?</p:text>
    <p:extLst>
      <p:ext uri="{C676402C-5697-4E1C-873F-D02D1690AC5C}">
        <p15:threadingInfo xmlns:p15="http://schemas.microsoft.com/office/powerpoint/2012/main" timeZoneBias="300">
          <p15:parentCm authorId="2" idx="28"/>
        </p15:threadingInfo>
      </p:ext>
    </p:extLst>
  </p:cm>
</p:cmLst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C44434-22BA-45CD-8F4A-178543693918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CFF23-7C47-4070-92D7-6C644D7917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3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BD0C9-4434-438B-9501-C1D050418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3CEA0F-5EF1-4479-8D51-8E67B61656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D7E7CD-EFEF-4EE8-B55E-D368DF75F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79A2-3020-4E74-9FA3-206CA3A4393B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D0CC8-86E0-4582-8CFF-6DD7F88D6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B4A9B-015F-446A-B88E-731ADF685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752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C42A1-045B-4D05-8A53-91F84BC98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56CBFA-073E-4BFC-8B18-96896D90C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77703-826C-469D-B8BD-364BA597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FCC66-29B7-44AD-A223-8347482E2821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1F64A-5004-4ADC-B78D-DA38840B2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92E12-9927-45BE-B490-AAE930C3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661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8D79EE-3C92-46EB-A7E9-C898C14BF0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441CD1-5603-43DC-9AA6-79422E2A05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BF81C-1556-42B6-B025-110B7C9D0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BEF48-4B17-48C4-BFBE-D0E96FCDF1BE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BCBCD-0146-46C6-BE13-13F463F1E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BCC41-3AEA-487A-BE2C-8E43E5758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9669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258A3-03DB-4348-B832-17E60D0F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B3BA6-B821-420C-B322-52B9E9E99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BBC5D-54B2-4B8E-95EA-6B954C3E5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B0BC5-D65B-48B6-846E-7A0E001F452B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C72C0-C02B-4763-A9E7-C5EC71B80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951E6-08C5-49BD-8E5A-4345D3CA6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739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EEE2E-D584-49C0-A463-8B9141E5E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6AC70A-FFB6-423D-9B52-D0AC08628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9C94C-58D0-4692-8E3C-37EF68D6E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4AFF6-955E-4898-B91B-343530FD9385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38495-6A50-4F61-A59B-DDD156731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95FDA-118F-42A3-A920-F6F8F7A0A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836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A7020-D366-44B0-A35B-E122BC77C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24BC2-CB39-4801-B2EF-033F54E6AB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E49C8C-CAF9-4BA5-8DEC-FB90584D11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00C199-1BC5-45CC-88B1-DB0288AF6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95C0-9AF9-4323-9B92-AFC1729D6789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2D2F5-7EDB-4143-9B16-6B2C17BF4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83D538-6E93-45E6-8D66-BC55AE26A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069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BFC85-5005-48B3-8F7E-F9F224407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FC232-4BA3-4691-93BB-C40418306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CD771-BE88-434F-94B4-5DB38884A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FBB843-4597-4654-A8C9-05BED711D4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5E56A0-0E6E-429F-BF18-65CB6B67D2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E9366C-16BD-4865-BF00-CF3BFAD1A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EFF98-4792-4B11-A2D1-66405720F679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03742F-EE06-419D-8151-010DBF000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C7BB09-DDDE-49EA-A698-EA484B9B3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335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AB4A3-5521-4FE6-8094-A7F1AB777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0E1CBE-E4CB-42F9-AA56-14653194D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5616B-CEF6-449E-9ED6-2B39DAA0C1FA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68AA30-C8AA-447D-B828-AE801D802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5F5989-F0CB-4A4F-94C3-99A6CBBE7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479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B8531E-BEC6-4299-B351-13B4FF8F1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899C8-8EF9-488D-8BCD-082819F1EAAC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5AAB5A-5A3E-46A9-B44D-89EFFF765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15DAEF-FD56-4D2E-A3DF-6428F40F0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981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5B7D-BA9F-4BAD-AE2C-86548594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7FE91-4653-42B3-BC29-9554E0B2C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B7F77-DB10-41A7-A26D-9D23D0946B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F8CB27-9D05-4BF3-8BA9-59275A225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59DE9-60CE-4EF4-A9A1-C564B61D2FAE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618B3-BFEA-4485-A0AC-D539FB31D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F64F4-193E-4AF4-8888-862882DDE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712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05038-E95D-4096-B96C-2619F7510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D0FDCE-A41F-4B18-B95F-5879D79309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FD7835-BF5E-4E32-963A-8871CB5D2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CDD761-E569-43F2-A6D7-402C0F2D5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BBDAE-0319-41BB-8401-C71558C02C1D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6F99D-C229-4004-9AF4-895AF0169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C4BA5-B015-4D33-9660-446EF0EE1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17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E1D6CC-DBC6-4BD0-B735-7BE55A56B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01A1E8-416B-46E7-B4D8-4AD580304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2967C-F9D0-4B1B-A755-1819867D4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028CC-FC60-4C0C-8C33-720A60E81BA9}" type="datetime1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91378-F461-49AB-9F10-41990F77DB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DBA9C6-F9F0-4EA3-B31F-28EFE0098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FE4EF-3A00-434C-B237-BFB1647836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6442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3" Type="http://schemas.microsoft.com/office/2007/relationships/media" Target="../media/media2.mp3"/><Relationship Id="rId7" Type="http://schemas.microsoft.com/office/2007/relationships/media" Target="../media/media4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comments" Target="../comments/comment8.xml"/><Relationship Id="rId5" Type="http://schemas.microsoft.com/office/2007/relationships/media" Target="../media/media3.mp3"/><Relationship Id="rId10" Type="http://schemas.openxmlformats.org/officeDocument/2006/relationships/image" Target="../media/image12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media8.mp3"/><Relationship Id="rId13" Type="http://schemas.openxmlformats.org/officeDocument/2006/relationships/slideLayout" Target="../slideLayouts/slideLayout2.xml"/><Relationship Id="rId3" Type="http://schemas.microsoft.com/office/2007/relationships/media" Target="../media/media6.mp3"/><Relationship Id="rId7" Type="http://schemas.microsoft.com/office/2007/relationships/media" Target="../media/media8.mp3"/><Relationship Id="rId12" Type="http://schemas.openxmlformats.org/officeDocument/2006/relationships/audio" Target="../media/media10.mp3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audio" Target="../media/media7.mp3"/><Relationship Id="rId11" Type="http://schemas.microsoft.com/office/2007/relationships/media" Target="../media/media10.mp3"/><Relationship Id="rId5" Type="http://schemas.microsoft.com/office/2007/relationships/media" Target="../media/media7.mp3"/><Relationship Id="rId15" Type="http://schemas.openxmlformats.org/officeDocument/2006/relationships/comments" Target="../comments/comment9.xml"/><Relationship Id="rId10" Type="http://schemas.openxmlformats.org/officeDocument/2006/relationships/audio" Target="../media/media9.mp3"/><Relationship Id="rId4" Type="http://schemas.openxmlformats.org/officeDocument/2006/relationships/audio" Target="../media/media6.mp3"/><Relationship Id="rId9" Type="http://schemas.microsoft.com/office/2007/relationships/media" Target="../media/media9.mp3"/><Relationship Id="rId1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3.10593" TargetMode="External"/><Relationship Id="rId2" Type="http://schemas.openxmlformats.org/officeDocument/2006/relationships/hyperlink" Target="https://arxiv.org/abs/1809.0757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idi.org/specifications-old/item/gm-level-1-sound-set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5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umuzhao/CycleGAN-Music-Style-Transfer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42">
            <a:extLst>
              <a:ext uri="{FF2B5EF4-FFF2-40B4-BE49-F238E27FC236}">
                <a16:creationId xmlns:a16="http://schemas.microsoft.com/office/drawing/2014/main" id="{89F6CCF9-014F-41B6-871A-05C9CCE0320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0B657D-EA94-4FEC-AC5A-EB03A773D352}"/>
              </a:ext>
            </a:extLst>
          </p:cNvPr>
          <p:cNvSpPr txBox="1"/>
          <p:nvPr/>
        </p:nvSpPr>
        <p:spPr>
          <a:xfrm>
            <a:off x="2474752" y="2858608"/>
            <a:ext cx="74306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>
                <a:latin typeface="Times New Roman" panose="02020603050405020304" pitchFamily="18" charset="0"/>
                <a:cs typeface="Times New Roman" panose="02020603050405020304" pitchFamily="18" charset="0"/>
              </a:rPr>
              <a:t>Arranging an Audio Track to other Genre using </a:t>
            </a:r>
            <a:r>
              <a:rPr lang="en-US" altLang="ko-KR" sz="4000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CycleGAN</a:t>
            </a:r>
            <a:r>
              <a:rPr lang="en-US" altLang="ko-KR" sz="4000">
                <a:latin typeface="Times New Roman" panose="02020603050405020304" pitchFamily="18" charset="0"/>
                <a:cs typeface="Times New Roman" panose="02020603050405020304" pitchFamily="18" charset="0"/>
              </a:rPr>
              <a:t>-based Deep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5D958A-B3ED-45AA-AABD-ADB150BD4830}"/>
              </a:ext>
            </a:extLst>
          </p:cNvPr>
          <p:cNvSpPr txBox="1"/>
          <p:nvPr/>
        </p:nvSpPr>
        <p:spPr>
          <a:xfrm>
            <a:off x="8763624" y="5477523"/>
            <a:ext cx="259979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000">
                <a:latin typeface="Times New Roman"/>
                <a:ea typeface="맑은 고딕"/>
                <a:cs typeface="Times New Roman"/>
              </a:rPr>
              <a:t>Alex </a:t>
            </a:r>
            <a:r>
              <a:rPr lang="en-US" altLang="ko-KR" sz="2000" err="1">
                <a:latin typeface="Times New Roman"/>
                <a:ea typeface="맑은 고딕"/>
                <a:cs typeface="Times New Roman"/>
              </a:rPr>
              <a:t>DongHyeon</a:t>
            </a:r>
            <a:r>
              <a:rPr lang="en-US" altLang="ko-KR" sz="2000">
                <a:latin typeface="Times New Roman"/>
                <a:ea typeface="맑은 고딕"/>
                <a:cs typeface="Times New Roman"/>
              </a:rPr>
              <a:t> </a:t>
            </a:r>
            <a:r>
              <a:rPr lang="en-US" altLang="ko-KR" sz="2000" err="1">
                <a:latin typeface="Times New Roman"/>
                <a:ea typeface="맑은 고딕"/>
                <a:cs typeface="Times New Roman"/>
              </a:rPr>
              <a:t>Seo</a:t>
            </a:r>
            <a:endParaRPr lang="en-US" altLang="ko-KR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000">
                <a:latin typeface="Times New Roman"/>
                <a:ea typeface="맑은 고딕"/>
                <a:cs typeface="Times New Roman"/>
              </a:rPr>
              <a:t>Hyecheol (Jerry) Jang</a:t>
            </a:r>
          </a:p>
          <a:p>
            <a:r>
              <a:rPr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Stella Kim</a:t>
            </a:r>
            <a:endParaRPr lang="ko-KR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Pop Music Images, Stock Photos &amp; Vectors | Shutterstock">
            <a:extLst>
              <a:ext uri="{FF2B5EF4-FFF2-40B4-BE49-F238E27FC236}">
                <a16:creationId xmlns:a16="http://schemas.microsoft.com/office/drawing/2014/main" id="{FE267357-E35E-4440-A23D-B89820E1BE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74"/>
          <a:stretch/>
        </p:blipFill>
        <p:spPr bwMode="auto">
          <a:xfrm>
            <a:off x="245369" y="228950"/>
            <a:ext cx="2131729" cy="146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D18E5981-5C7F-4299-A7C5-67495787765F}"/>
              </a:ext>
            </a:extLst>
          </p:cNvPr>
          <p:cNvSpPr/>
          <p:nvPr/>
        </p:nvSpPr>
        <p:spPr>
          <a:xfrm>
            <a:off x="8646851" y="8894763"/>
            <a:ext cx="109698" cy="877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4" descr="Which Classical Music Era Are You? - Quiz - Quizony.com">
            <a:extLst>
              <a:ext uri="{FF2B5EF4-FFF2-40B4-BE49-F238E27FC236}">
                <a16:creationId xmlns:a16="http://schemas.microsoft.com/office/drawing/2014/main" id="{9A5D3604-CAFA-48C6-AA25-8BDCA56FF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8623" y="219991"/>
            <a:ext cx="2822010" cy="147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CDA781EE-23D1-4769-8C63-A92C7C600A4D}"/>
              </a:ext>
            </a:extLst>
          </p:cNvPr>
          <p:cNvSpPr/>
          <p:nvPr/>
        </p:nvSpPr>
        <p:spPr>
          <a:xfrm>
            <a:off x="2719757" y="821845"/>
            <a:ext cx="666206" cy="28738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59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5" y="328473"/>
            <a:ext cx="7761112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200" b="1">
                <a:latin typeface="Times New Roman"/>
                <a:ea typeface="맑은 고딕"/>
                <a:cs typeface="Times New Roman"/>
              </a:rPr>
              <a:t>Experiments – Generalized Model</a:t>
            </a:r>
            <a:endParaRPr lang="ko-KR" altLang="en-US" sz="3200" b="1">
              <a:latin typeface="Times New Roman"/>
              <a:ea typeface="맑은 고딕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0C25D-E207-445C-917B-44CACD68926F}"/>
              </a:ext>
            </a:extLst>
          </p:cNvPr>
          <p:cNvSpPr txBox="1"/>
          <p:nvPr/>
        </p:nvSpPr>
        <p:spPr>
          <a:xfrm>
            <a:off x="363984" y="1241721"/>
            <a:ext cx="1098981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Brunner</a:t>
            </a:r>
            <a:r>
              <a:rPr lang="ko-KR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et al.’s model filtered MIDI file such that</a:t>
            </a:r>
            <a:b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1. Having time signature change</a:t>
            </a:r>
            <a:b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2. First beat does not start at time 0</a:t>
            </a:r>
            <a:b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3. Time signature is not 4/4</a:t>
            </a:r>
            <a:b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ko-KR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music that does not filter is very specific, which does not represent the songs in the genre</a:t>
            </a:r>
            <a:b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ko-KR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Our goal for here is to remove those filters and make generalized model based on the Brunner et al.’s work.</a:t>
            </a:r>
            <a:endParaRPr lang="ko-KR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24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5" y="328473"/>
            <a:ext cx="7761112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200" b="1">
                <a:latin typeface="Times New Roman"/>
                <a:ea typeface="맑은 고딕"/>
                <a:cs typeface="Times New Roman"/>
              </a:rPr>
              <a:t>Results – Generalized Model</a:t>
            </a:r>
            <a:endParaRPr lang="ko-KR" altLang="en-US" sz="3200" b="1">
              <a:latin typeface="Times New Roman"/>
              <a:ea typeface="맑은 고딕"/>
              <a:cs typeface="Times New Roman"/>
            </a:endParaRPr>
          </a:p>
        </p:txBody>
      </p:sp>
      <p:pic>
        <p:nvPicPr>
          <p:cNvPr id="3" name="28_origin">
            <a:hlinkClick r:id="" action="ppaction://media"/>
            <a:extLst>
              <a:ext uri="{FF2B5EF4-FFF2-40B4-BE49-F238E27FC236}">
                <a16:creationId xmlns:a16="http://schemas.microsoft.com/office/drawing/2014/main" id="{E7E824E3-9602-4951-A337-1E4BF54534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70157" y="2490742"/>
            <a:ext cx="487363" cy="4873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9962D8-D3E6-4908-981D-390C3E2286CD}"/>
              </a:ext>
            </a:extLst>
          </p:cNvPr>
          <p:cNvSpPr txBox="1"/>
          <p:nvPr/>
        </p:nvSpPr>
        <p:spPr>
          <a:xfrm>
            <a:off x="99900" y="3042204"/>
            <a:ext cx="2227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&lt;Original Pop Song&gt;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28_transfer">
            <a:hlinkClick r:id="" action="ppaction://media"/>
            <a:extLst>
              <a:ext uri="{FF2B5EF4-FFF2-40B4-BE49-F238E27FC236}">
                <a16:creationId xmlns:a16="http://schemas.microsoft.com/office/drawing/2014/main" id="{2BE34783-B4E5-486D-986C-88F073BBF64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660892" y="2490741"/>
            <a:ext cx="487363" cy="4873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103AE72-A244-4672-AF66-508CCCE18943}"/>
              </a:ext>
            </a:extLst>
          </p:cNvPr>
          <p:cNvSpPr txBox="1"/>
          <p:nvPr/>
        </p:nvSpPr>
        <p:spPr>
          <a:xfrm>
            <a:off x="2555290" y="3042204"/>
            <a:ext cx="269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&lt;Transferred to Classical&gt;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F78419BC-8521-4EFD-91AB-83E07E4475A3}"/>
              </a:ext>
            </a:extLst>
          </p:cNvPr>
          <p:cNvSpPr/>
          <p:nvPr/>
        </p:nvSpPr>
        <p:spPr>
          <a:xfrm>
            <a:off x="2002945" y="2557366"/>
            <a:ext cx="1104689" cy="35411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3C8191-4C07-4C4B-85EB-C6ED6BF4BA03}"/>
              </a:ext>
            </a:extLst>
          </p:cNvPr>
          <p:cNvSpPr txBox="1"/>
          <p:nvPr/>
        </p:nvSpPr>
        <p:spPr>
          <a:xfrm>
            <a:off x="5253858" y="2188274"/>
            <a:ext cx="69880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Song does not contain all sounds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the code only uses one track (the piano), 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drop the others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(Only accept 2D array[tone, time] for training)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ko-K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data does not represent all the sounds of a song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Causing the model unable to learn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characteristic of each genre</a:t>
            </a:r>
          </a:p>
        </p:txBody>
      </p:sp>
      <p:pic>
        <p:nvPicPr>
          <p:cNvPr id="8" name="28_origin (1)">
            <a:hlinkClick r:id="" action="ppaction://media"/>
            <a:extLst>
              <a:ext uri="{FF2B5EF4-FFF2-40B4-BE49-F238E27FC236}">
                <a16:creationId xmlns:a16="http://schemas.microsoft.com/office/drawing/2014/main" id="{AA1558C6-1CD9-48AB-84D7-3BF4D8A5090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70157" y="3711769"/>
            <a:ext cx="487363" cy="4873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959C79-5EE8-487C-9C63-3FB8D17C626A}"/>
              </a:ext>
            </a:extLst>
          </p:cNvPr>
          <p:cNvSpPr txBox="1"/>
          <p:nvPr/>
        </p:nvSpPr>
        <p:spPr>
          <a:xfrm>
            <a:off x="147102" y="4265826"/>
            <a:ext cx="2227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&lt;Original Classical&gt;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9616208C-3BB1-4181-AE75-DCDE30CBCDC9}"/>
              </a:ext>
            </a:extLst>
          </p:cNvPr>
          <p:cNvSpPr/>
          <p:nvPr/>
        </p:nvSpPr>
        <p:spPr>
          <a:xfrm>
            <a:off x="2002944" y="3778394"/>
            <a:ext cx="1104689" cy="35411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A329C7-8FFA-44A8-9304-772FDE7EEFC9}"/>
              </a:ext>
            </a:extLst>
          </p:cNvPr>
          <p:cNvSpPr txBox="1"/>
          <p:nvPr/>
        </p:nvSpPr>
        <p:spPr>
          <a:xfrm>
            <a:off x="2555290" y="4265826"/>
            <a:ext cx="269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&lt;Transferred to Pop Song&gt;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28_transfer (1)">
            <a:hlinkClick r:id="" action="ppaction://media"/>
            <a:extLst>
              <a:ext uri="{FF2B5EF4-FFF2-40B4-BE49-F238E27FC236}">
                <a16:creationId xmlns:a16="http://schemas.microsoft.com/office/drawing/2014/main" id="{9FF5228A-A41F-4FC3-889E-0556CBA24FF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660892" y="37117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73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0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85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04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4" y="328473"/>
            <a:ext cx="8962895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200" b="1" dirty="0">
                <a:latin typeface="Times New Roman"/>
                <a:ea typeface="맑은 고딕"/>
                <a:cs typeface="Times New Roman"/>
              </a:rPr>
              <a:t>Experiments – Merged to one Channel</a:t>
            </a:r>
            <a:endParaRPr lang="ko-KR" altLang="en-US" sz="3200" b="1" dirty="0">
              <a:latin typeface="Times New Roman"/>
              <a:ea typeface="맑은 고딕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0C25D-E207-445C-917B-44CACD68926F}"/>
              </a:ext>
            </a:extLst>
          </p:cNvPr>
          <p:cNvSpPr txBox="1"/>
          <p:nvPr/>
        </p:nvSpPr>
        <p:spPr>
          <a:xfrm>
            <a:off x="363984" y="1241721"/>
            <a:ext cx="99168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Seeing the Results and the analysis for generalized model trial,</a:t>
            </a:r>
          </a:p>
          <a:p>
            <a:pPr lvl="1"/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We at least </a:t>
            </a:r>
            <a:r>
              <a:rPr lang="en-US" altLang="ko-KR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need to merge tracks to solve dimension issue</a:t>
            </a: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 or</a:t>
            </a:r>
            <a:b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need to fix code to utilize 3D tensor for input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There exists blank slices</a:t>
            </a:r>
          </a:p>
          <a:p>
            <a:pPr lvl="1"/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Remove trailing and ending whitespace from the MIDI file before slicing</a:t>
            </a:r>
            <a:b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ko-KR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Model 1: epoch = 100, Learning Rate = 0.0002, </a:t>
            </a:r>
            <a:r>
              <a:rPr lang="en-US" altLang="ko-KR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ngf</a:t>
            </a: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 = 64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Model 2: epoch = 200, Learning Rate = 0.0001, </a:t>
            </a:r>
            <a:r>
              <a:rPr lang="en-US" altLang="ko-KR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ngf</a:t>
            </a: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 = 64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strike="sngStrike">
                <a:latin typeface="Times New Roman" panose="02020603050405020304" pitchFamily="18" charset="0"/>
                <a:cs typeface="Times New Roman" panose="02020603050405020304" pitchFamily="18" charset="0"/>
              </a:rPr>
              <a:t>Model 3: epoch = 100, Learning Rate = 0.0002, </a:t>
            </a:r>
            <a:r>
              <a:rPr lang="en-US" altLang="ko-KR" sz="2400" strike="sngStrike" err="1">
                <a:latin typeface="Times New Roman" panose="02020603050405020304" pitchFamily="18" charset="0"/>
                <a:cs typeface="Times New Roman" panose="02020603050405020304" pitchFamily="18" charset="0"/>
              </a:rPr>
              <a:t>ngf</a:t>
            </a:r>
            <a:r>
              <a:rPr lang="en-US" altLang="ko-KR" sz="2400" strike="sngStrike">
                <a:latin typeface="Times New Roman" panose="02020603050405020304" pitchFamily="18" charset="0"/>
                <a:cs typeface="Times New Roman" panose="02020603050405020304" pitchFamily="18" charset="0"/>
              </a:rPr>
              <a:t> = 128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strike="sngStrike">
                <a:latin typeface="Times New Roman" panose="02020603050405020304" pitchFamily="18" charset="0"/>
                <a:cs typeface="Times New Roman" panose="02020603050405020304" pitchFamily="18" charset="0"/>
              </a:rPr>
              <a:t>Model 4: epoch = 200, Learning Rate = 0.0001, </a:t>
            </a:r>
            <a:r>
              <a:rPr lang="en-US" altLang="ko-KR" sz="2400" strike="sngStrike" err="1">
                <a:latin typeface="Times New Roman" panose="02020603050405020304" pitchFamily="18" charset="0"/>
                <a:cs typeface="Times New Roman" panose="02020603050405020304" pitchFamily="18" charset="0"/>
              </a:rPr>
              <a:t>ngf</a:t>
            </a:r>
            <a:r>
              <a:rPr lang="en-US" altLang="ko-KR" sz="2400" strike="sngStrike">
                <a:latin typeface="Times New Roman" panose="02020603050405020304" pitchFamily="18" charset="0"/>
                <a:cs typeface="Times New Roman" panose="02020603050405020304" pitchFamily="18" charset="0"/>
              </a:rPr>
              <a:t> = 128</a:t>
            </a:r>
            <a:br>
              <a:rPr lang="en-US" altLang="ko-KR" sz="2400" strike="sngStrike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ko-KR" sz="2400" strike="sngStrike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Note that learning rate linearly diminish after 50% of epoch</a:t>
            </a:r>
          </a:p>
        </p:txBody>
      </p:sp>
    </p:spTree>
    <p:extLst>
      <p:ext uri="{BB962C8B-B14F-4D97-AF65-F5344CB8AC3E}">
        <p14:creationId xmlns:p14="http://schemas.microsoft.com/office/powerpoint/2010/main" val="4233386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4" y="328473"/>
            <a:ext cx="8962895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200" b="1" dirty="0">
                <a:latin typeface="Times New Roman"/>
                <a:ea typeface="맑은 고딕"/>
                <a:cs typeface="Times New Roman"/>
              </a:rPr>
              <a:t>Result –  Merged to one Channel</a:t>
            </a:r>
            <a:endParaRPr lang="ko-KR" altLang="en-US" sz="3200" b="1" dirty="0">
              <a:latin typeface="Times New Roman"/>
              <a:ea typeface="맑은 고딕"/>
              <a:cs typeface="Times New Roman"/>
            </a:endParaRPr>
          </a:p>
        </p:txBody>
      </p:sp>
      <p:pic>
        <p:nvPicPr>
          <p:cNvPr id="3" name="428_origin">
            <a:hlinkClick r:id="" action="ppaction://media"/>
            <a:extLst>
              <a:ext uri="{FF2B5EF4-FFF2-40B4-BE49-F238E27FC236}">
                <a16:creationId xmlns:a16="http://schemas.microsoft.com/office/drawing/2014/main" id="{102EC95D-A14E-4F8D-ADB0-A42C54E041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70257" y="2296250"/>
            <a:ext cx="487363" cy="4873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F69DF7-A399-4669-A16A-803797A09700}"/>
              </a:ext>
            </a:extLst>
          </p:cNvPr>
          <p:cNvSpPr txBox="1"/>
          <p:nvPr/>
        </p:nvSpPr>
        <p:spPr>
          <a:xfrm>
            <a:off x="0" y="2848976"/>
            <a:ext cx="2227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&lt;Original Pop Song&gt;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7B822F-5062-40D1-9D76-3EA3004705BC}"/>
              </a:ext>
            </a:extLst>
          </p:cNvPr>
          <p:cNvSpPr txBox="1"/>
          <p:nvPr/>
        </p:nvSpPr>
        <p:spPr>
          <a:xfrm>
            <a:off x="2604419" y="3218308"/>
            <a:ext cx="4015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&lt;Transferred to Classical&gt;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C1971B2-2309-4537-A7CD-AF2DA453D218}"/>
              </a:ext>
            </a:extLst>
          </p:cNvPr>
          <p:cNvSpPr/>
          <p:nvPr/>
        </p:nvSpPr>
        <p:spPr>
          <a:xfrm>
            <a:off x="2046709" y="2362875"/>
            <a:ext cx="1104689" cy="35411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428_transfer">
            <a:hlinkClick r:id="" action="ppaction://media"/>
            <a:extLst>
              <a:ext uri="{FF2B5EF4-FFF2-40B4-BE49-F238E27FC236}">
                <a16:creationId xmlns:a16="http://schemas.microsoft.com/office/drawing/2014/main" id="{AFCD6718-9635-4654-A79A-A7CB98F669A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596805" y="2296250"/>
            <a:ext cx="487363" cy="487363"/>
          </a:xfrm>
          <a:prstGeom prst="rect">
            <a:avLst/>
          </a:prstGeom>
        </p:spPr>
      </p:pic>
      <p:pic>
        <p:nvPicPr>
          <p:cNvPr id="12" name="428_transfer (1)">
            <a:hlinkClick r:id="" action="ppaction://media"/>
            <a:extLst>
              <a:ext uri="{FF2B5EF4-FFF2-40B4-BE49-F238E27FC236}">
                <a16:creationId xmlns:a16="http://schemas.microsoft.com/office/drawing/2014/main" id="{7D32F1D1-8C34-4B94-B287-9791F9BFFC5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146901" y="2296249"/>
            <a:ext cx="487363" cy="4873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8130F4-5663-4212-A69F-40521008CCB1}"/>
              </a:ext>
            </a:extLst>
          </p:cNvPr>
          <p:cNvSpPr txBox="1"/>
          <p:nvPr/>
        </p:nvSpPr>
        <p:spPr>
          <a:xfrm>
            <a:off x="3233134" y="2848976"/>
            <a:ext cx="121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&lt;Model 1&gt;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4071FA-D028-423B-88A9-991BD1C68639}"/>
              </a:ext>
            </a:extLst>
          </p:cNvPr>
          <p:cNvSpPr txBox="1"/>
          <p:nvPr/>
        </p:nvSpPr>
        <p:spPr>
          <a:xfrm>
            <a:off x="4783230" y="2848976"/>
            <a:ext cx="121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&lt;Model 2&gt;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162_origin">
            <a:hlinkClick r:id="" action="ppaction://media"/>
            <a:extLst>
              <a:ext uri="{FF2B5EF4-FFF2-40B4-BE49-F238E27FC236}">
                <a16:creationId xmlns:a16="http://schemas.microsoft.com/office/drawing/2014/main" id="{B20AC620-E5AA-4827-94A4-EA6CA6940BA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70256" y="4207290"/>
            <a:ext cx="487363" cy="48736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071D201-ED69-43E7-B411-072A6B5046A2}"/>
              </a:ext>
            </a:extLst>
          </p:cNvPr>
          <p:cNvSpPr txBox="1"/>
          <p:nvPr/>
        </p:nvSpPr>
        <p:spPr>
          <a:xfrm>
            <a:off x="0" y="4758988"/>
            <a:ext cx="2227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&lt;Original Classical&gt;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C5C0F2D-7EA3-4FFB-8B2D-1E1459B9344E}"/>
              </a:ext>
            </a:extLst>
          </p:cNvPr>
          <p:cNvSpPr/>
          <p:nvPr/>
        </p:nvSpPr>
        <p:spPr>
          <a:xfrm>
            <a:off x="2046709" y="4273915"/>
            <a:ext cx="1104689" cy="35411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162_transfer">
            <a:hlinkClick r:id="" action="ppaction://media"/>
            <a:extLst>
              <a:ext uri="{FF2B5EF4-FFF2-40B4-BE49-F238E27FC236}">
                <a16:creationId xmlns:a16="http://schemas.microsoft.com/office/drawing/2014/main" id="{60B5E2FC-C7CD-4F8F-9ADE-B458D1DABE26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596806" y="4207290"/>
            <a:ext cx="487363" cy="48736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723DCC7-6507-44F7-AC52-2A2FE335284E}"/>
              </a:ext>
            </a:extLst>
          </p:cNvPr>
          <p:cNvSpPr txBox="1"/>
          <p:nvPr/>
        </p:nvSpPr>
        <p:spPr>
          <a:xfrm>
            <a:off x="3233134" y="4758988"/>
            <a:ext cx="121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&lt;Model 1&gt;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BD8AF6-82B4-40AC-812D-B8B9C7F21C37}"/>
              </a:ext>
            </a:extLst>
          </p:cNvPr>
          <p:cNvSpPr txBox="1"/>
          <p:nvPr/>
        </p:nvSpPr>
        <p:spPr>
          <a:xfrm>
            <a:off x="2604419" y="5105666"/>
            <a:ext cx="4015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&lt;Transferred to Pop&gt;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162_transfer (1)">
            <a:hlinkClick r:id="" action="ppaction://media"/>
            <a:extLst>
              <a:ext uri="{FF2B5EF4-FFF2-40B4-BE49-F238E27FC236}">
                <a16:creationId xmlns:a16="http://schemas.microsoft.com/office/drawing/2014/main" id="{ADFDD69D-69D4-4420-835D-A42420F3904E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146903" y="4207290"/>
            <a:ext cx="487363" cy="48736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A261C62-0337-4B77-B369-C2BFF0669304}"/>
              </a:ext>
            </a:extLst>
          </p:cNvPr>
          <p:cNvSpPr txBox="1"/>
          <p:nvPr/>
        </p:nvSpPr>
        <p:spPr>
          <a:xfrm>
            <a:off x="4783230" y="4758988"/>
            <a:ext cx="121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&lt;Model 2&gt;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A2686D-5722-4048-A06C-080F882CA438}"/>
              </a:ext>
            </a:extLst>
          </p:cNvPr>
          <p:cNvSpPr txBox="1"/>
          <p:nvPr/>
        </p:nvSpPr>
        <p:spPr>
          <a:xfrm>
            <a:off x="6017160" y="1002157"/>
            <a:ext cx="606969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least it sounds like a song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also contains the melody from 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the original track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hard to tell if the transferred song belongs to classical or pop</a:t>
            </a:r>
          </a:p>
          <a:p>
            <a:endParaRPr lang="en-US" altLang="ko-K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further verification on the reason why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Maybe because lots of pop songs are already motivated from classical songs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removing the instrument information, it ruins the characteristics of each genre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ko-K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further studies,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 with other genres: Jazz and Rock</a:t>
            </a:r>
          </a:p>
        </p:txBody>
      </p:sp>
    </p:spTree>
    <p:extLst>
      <p:ext uri="{BB962C8B-B14F-4D97-AF65-F5344CB8AC3E}">
        <p14:creationId xmlns:p14="http://schemas.microsoft.com/office/powerpoint/2010/main" val="26129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2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02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0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20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2042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5" y="328473"/>
            <a:ext cx="5255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Discussion / Conclusion</a:t>
            </a:r>
            <a:endParaRPr lang="ko-KR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0C25D-E207-445C-917B-44CACD68926F}"/>
              </a:ext>
            </a:extLst>
          </p:cNvPr>
          <p:cNvSpPr txBox="1"/>
          <p:nvPr/>
        </p:nvSpPr>
        <p:spPr>
          <a:xfrm>
            <a:off x="363984" y="1241721"/>
            <a:ext cx="1098981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no perfect way to pass full audio information to deep learning model.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MIDI file is not generalized approach to represent music.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(We do not commonly use MIDI files to listen to the music)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ko-K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the </a:t>
            </a:r>
            <a:r>
              <a:rPr lang="en-US" altLang="ko-K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ResNet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U-Net are reckoned to be the state-of-the-arts convolution filters for vision tasks, there’s no “good” convolution filters for audio tasks to the best of our knowledge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ko-K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Spectrogram is another way to deal with audio tasks, but it can only be used for classification as there is no way to map spectrogram back to the audio.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ko-K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 Topics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Modify the model structure to get 3D tensor as input to represent all the instruments.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 with other genres</a:t>
            </a:r>
          </a:p>
        </p:txBody>
      </p:sp>
    </p:spTree>
    <p:extLst>
      <p:ext uri="{BB962C8B-B14F-4D97-AF65-F5344CB8AC3E}">
        <p14:creationId xmlns:p14="http://schemas.microsoft.com/office/powerpoint/2010/main" val="2634107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0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5" y="328473"/>
            <a:ext cx="5255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ko-KR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A7AA6-F083-47DD-9A10-4CE6D6B96324}"/>
              </a:ext>
            </a:extLst>
          </p:cNvPr>
          <p:cNvSpPr txBox="1"/>
          <p:nvPr/>
        </p:nvSpPr>
        <p:spPr>
          <a:xfrm>
            <a:off x="363984" y="1241721"/>
            <a:ext cx="1142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Brunner, G., Wang, Y.,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Wattenhofer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R., &amp; Zhao, S. (2018, September 20). Symbolic Music Genre Transfer</a:t>
            </a:r>
            <a:b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CycleGAN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 Retrieved from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https://arxiv.org/abs/1809.07575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Zhu, J.-Y., Park, T., Isola, P., &amp;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Efros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A. A. (2018, November 15). Unpaired Image-to-Image Translation using</a:t>
            </a:r>
            <a:b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Cycle-Consistent Adversarial Networks. Retrieved from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https://arxiv.org/abs/1703.10593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https://www.midi.org/specifications-old/item/gm-level-1-sound-set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563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355020" y="3071674"/>
            <a:ext cx="5255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ko-KR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Music Note Stickers | Hobby Lobby | 946806">
            <a:extLst>
              <a:ext uri="{FF2B5EF4-FFF2-40B4-BE49-F238E27FC236}">
                <a16:creationId xmlns:a16="http://schemas.microsoft.com/office/drawing/2014/main" id="{BB689F2B-2AB1-4419-A55F-D8DA03BA8B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9587" y="547606"/>
            <a:ext cx="2348236" cy="2348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usical instruments doodle set cute line art Vector Image">
            <a:extLst>
              <a:ext uri="{FF2B5EF4-FFF2-40B4-BE49-F238E27FC236}">
                <a16:creationId xmlns:a16="http://schemas.microsoft.com/office/drawing/2014/main" id="{B6DB4C4B-D1EB-4D8E-AF0F-C5F4D9ABF3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15"/>
          <a:stretch/>
        </p:blipFill>
        <p:spPr bwMode="auto">
          <a:xfrm>
            <a:off x="592523" y="3365212"/>
            <a:ext cx="3062468" cy="3071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278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42">
            <a:extLst>
              <a:ext uri="{FF2B5EF4-FFF2-40B4-BE49-F238E27FC236}">
                <a16:creationId xmlns:a16="http://schemas.microsoft.com/office/drawing/2014/main" id="{4D5B20BF-6B48-451A-82D5-41F5509BAC46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2E2BBB-35D9-4804-BC53-55A3DE1FE8C0}"/>
              </a:ext>
            </a:extLst>
          </p:cNvPr>
          <p:cNvSpPr txBox="1"/>
          <p:nvPr/>
        </p:nvSpPr>
        <p:spPr>
          <a:xfrm>
            <a:off x="896645" y="1038688"/>
            <a:ext cx="29562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  <a:endParaRPr lang="ko-KR" altLang="en-US" sz="2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직사각형 7">
            <a:extLst>
              <a:ext uri="{FF2B5EF4-FFF2-40B4-BE49-F238E27FC236}">
                <a16:creationId xmlns:a16="http://schemas.microsoft.com/office/drawing/2014/main" id="{C8CE4D71-6913-46E1-9958-E8C1D75702AA}"/>
              </a:ext>
            </a:extLst>
          </p:cNvPr>
          <p:cNvSpPr/>
          <p:nvPr/>
        </p:nvSpPr>
        <p:spPr>
          <a:xfrm>
            <a:off x="706923" y="1167685"/>
            <a:ext cx="189722" cy="119432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6"/>
          </a:p>
        </p:txBody>
      </p:sp>
      <p:sp>
        <p:nvSpPr>
          <p:cNvPr id="11" name="직사각형 8">
            <a:extLst>
              <a:ext uri="{FF2B5EF4-FFF2-40B4-BE49-F238E27FC236}">
                <a16:creationId xmlns:a16="http://schemas.microsoft.com/office/drawing/2014/main" id="{78036C56-D2AB-4063-B6F1-033B09479072}"/>
              </a:ext>
            </a:extLst>
          </p:cNvPr>
          <p:cNvSpPr/>
          <p:nvPr/>
        </p:nvSpPr>
        <p:spPr>
          <a:xfrm>
            <a:off x="5993881" y="1173998"/>
            <a:ext cx="248299" cy="510156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66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69200F-6F7D-40DC-8A75-C899067C87C1}"/>
              </a:ext>
            </a:extLst>
          </p:cNvPr>
          <p:cNvSpPr txBox="1"/>
          <p:nvPr/>
        </p:nvSpPr>
        <p:spPr>
          <a:xfrm>
            <a:off x="6465575" y="1277428"/>
            <a:ext cx="3959275" cy="4154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/>
                <a:ea typeface="맑은 고딕"/>
                <a:cs typeface="Times New Roman"/>
              </a:rPr>
              <a:t>Introduction / 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/>
                <a:ea typeface="맑은 고딕"/>
                <a:cs typeface="Times New Roman"/>
              </a:rPr>
              <a:t>Objective / Related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/>
                <a:ea typeface="맑은 고딕"/>
                <a:cs typeface="Times New Roman"/>
              </a:rPr>
              <a:t>Method</a:t>
            </a:r>
          </a:p>
          <a:p>
            <a:endParaRPr lang="en-US" altLang="ko-KR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/>
                <a:ea typeface="맑은 고딕"/>
                <a:cs typeface="Times New Roman"/>
              </a:rPr>
              <a:t>Experiments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>
              <a:latin typeface="Times New Roman"/>
              <a:ea typeface="맑은 고딕"/>
              <a:cs typeface="Times New Roma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/>
                <a:ea typeface="맑은 고딕"/>
                <a:cs typeface="Times New Roman"/>
              </a:rPr>
              <a:t>Results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/>
                <a:ea typeface="맑은 고딕"/>
                <a:cs typeface="Times New Roman"/>
              </a:rPr>
              <a:t>Discussion / Conclusion</a:t>
            </a:r>
            <a:endParaRPr lang="ko-KR" altLang="en-US" sz="2400">
              <a:latin typeface="Times New Roman"/>
              <a:ea typeface="맑은 고딕"/>
              <a:cs typeface="Times New Roman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D201DDA-571F-449A-BC57-4039B0F74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356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5" y="328473"/>
            <a:ext cx="5255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/ Motivation</a:t>
            </a:r>
            <a:endParaRPr lang="ko-KR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0C25D-E207-445C-917B-44CACD68926F}"/>
              </a:ext>
            </a:extLst>
          </p:cNvPr>
          <p:cNvSpPr txBox="1"/>
          <p:nvPr/>
        </p:nvSpPr>
        <p:spPr>
          <a:xfrm>
            <a:off x="5761753" y="4660809"/>
            <a:ext cx="569769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/>
                <a:ea typeface="맑은 고딕"/>
                <a:cs typeface="Times New Roman"/>
              </a:rPr>
              <a:t>There are a lot of trials to arrange specific songs to different genre to provide listeners to have new musical experience </a:t>
            </a:r>
            <a:endParaRPr lang="en-US" altLang="ko-KR" sz="2400" dirty="0">
              <a:latin typeface="Times New Roman" panose="02020603050405020304" pitchFamily="18" charset="0"/>
              <a:ea typeface="맑은 고딕"/>
              <a:cs typeface="Times New Roman" panose="02020603050405020304" pitchFamily="18" charset="0"/>
            </a:endParaRPr>
          </a:p>
        </p:txBody>
      </p:sp>
      <p:pic>
        <p:nvPicPr>
          <p:cNvPr id="1026" name="Picture 2" descr="AWS DeepComposer">
            <a:extLst>
              <a:ext uri="{FF2B5EF4-FFF2-40B4-BE49-F238E27FC236}">
                <a16:creationId xmlns:a16="http://schemas.microsoft.com/office/drawing/2014/main" id="{30032DE8-AFEB-460D-BDDB-EA4FCC3A71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83" y="1129105"/>
            <a:ext cx="4088167" cy="2360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1A6D56-7167-459B-B6F4-70F922AB9679}"/>
              </a:ext>
            </a:extLst>
          </p:cNvPr>
          <p:cNvSpPr txBox="1"/>
          <p:nvPr/>
        </p:nvSpPr>
        <p:spPr>
          <a:xfrm>
            <a:off x="463683" y="3516292"/>
            <a:ext cx="3972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&lt;AWS Deep Composer&gt;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8 Intelligent Arranging Tips For Musicians &amp; Producers : Ask.Audio">
            <a:extLst>
              <a:ext uri="{FF2B5EF4-FFF2-40B4-BE49-F238E27FC236}">
                <a16:creationId xmlns:a16="http://schemas.microsoft.com/office/drawing/2014/main" id="{6429CB0F-B04D-4493-A5F2-A08EE95CC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453" y="4091423"/>
            <a:ext cx="4108332" cy="2184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11178F-2CBF-4B01-BFEE-6237DEB6064E}"/>
              </a:ext>
            </a:extLst>
          </p:cNvPr>
          <p:cNvSpPr txBox="1"/>
          <p:nvPr/>
        </p:nvSpPr>
        <p:spPr>
          <a:xfrm>
            <a:off x="1412790" y="6278380"/>
            <a:ext cx="4136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&lt;Music Arrangement to Different Genre&gt;</a:t>
            </a:r>
            <a:endParaRPr lang="ko-KR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62DE13-0C6C-476A-A33F-59BA5F425954}"/>
              </a:ext>
            </a:extLst>
          </p:cNvPr>
          <p:cNvSpPr txBox="1"/>
          <p:nvPr/>
        </p:nvSpPr>
        <p:spPr>
          <a:xfrm>
            <a:off x="4833244" y="1597026"/>
            <a:ext cx="53416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AWS Deep composer applies 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Generative models to help users 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their own creative music just with 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keyboard notes they provide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731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5" y="328473"/>
            <a:ext cx="5255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Objective / Related Work</a:t>
            </a:r>
            <a:endParaRPr lang="ko-KR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0C25D-E207-445C-917B-44CACD68926F}"/>
              </a:ext>
            </a:extLst>
          </p:cNvPr>
          <p:cNvSpPr txBox="1"/>
          <p:nvPr/>
        </p:nvSpPr>
        <p:spPr>
          <a:xfrm>
            <a:off x="526889" y="1695673"/>
            <a:ext cx="62633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Change the genre of a music track, given a set of user input containing song and desired genre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7FA223-AEB8-4CDD-B9EC-3AFB3711FE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932" t="12054" r="33068" b="9250"/>
          <a:stretch/>
        </p:blipFill>
        <p:spPr>
          <a:xfrm>
            <a:off x="8115831" y="1077362"/>
            <a:ext cx="3208706" cy="40582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B31DA7-50FB-448D-A19D-5EF1F4AB1959}"/>
              </a:ext>
            </a:extLst>
          </p:cNvPr>
          <p:cNvSpPr txBox="1"/>
          <p:nvPr/>
        </p:nvSpPr>
        <p:spPr>
          <a:xfrm>
            <a:off x="7979684" y="5143628"/>
            <a:ext cx="35809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>
                <a:latin typeface="Times New Roman" panose="02020603050405020304" pitchFamily="18" charset="0"/>
                <a:cs typeface="Times New Roman" panose="02020603050405020304" pitchFamily="18" charset="0"/>
              </a:rPr>
              <a:t>&lt;Referenced </a:t>
            </a:r>
            <a:r>
              <a:rPr lang="en-US" altLang="ko-KR" sz="1400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CycleGAN</a:t>
            </a:r>
            <a:r>
              <a:rPr lang="en-US" altLang="ko-KR" sz="1400">
                <a:latin typeface="Times New Roman" panose="02020603050405020304" pitchFamily="18" charset="0"/>
                <a:cs typeface="Times New Roman" panose="02020603050405020304" pitchFamily="18" charset="0"/>
              </a:rPr>
              <a:t>-based</a:t>
            </a:r>
            <a:r>
              <a:rPr lang="ko-KR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40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ko-KR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400">
                <a:latin typeface="Times New Roman" panose="02020603050405020304" pitchFamily="18" charset="0"/>
                <a:cs typeface="Times New Roman" panose="02020603050405020304" pitchFamily="18" charset="0"/>
              </a:rPr>
              <a:t>paper&gt;</a:t>
            </a:r>
            <a:endParaRPr lang="ko-KR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25C748-9002-4749-B603-CB3B42BB3F45}"/>
              </a:ext>
            </a:extLst>
          </p:cNvPr>
          <p:cNvSpPr txBox="1"/>
          <p:nvPr/>
        </p:nvSpPr>
        <p:spPr>
          <a:xfrm>
            <a:off x="526889" y="1140512"/>
            <a:ext cx="2515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- Project Objective</a:t>
            </a:r>
            <a:endParaRPr lang="ko-KR" altLang="en-US"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9FBD65-211C-4074-920E-491416B69A95}"/>
              </a:ext>
            </a:extLst>
          </p:cNvPr>
          <p:cNvSpPr txBox="1"/>
          <p:nvPr/>
        </p:nvSpPr>
        <p:spPr>
          <a:xfrm>
            <a:off x="526888" y="4141202"/>
            <a:ext cx="6984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Motivated from great success of using Deep Generative Models for style transfer for images, this paper approaches to apply generative models to transfer music style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14C0F2-692D-4D85-B85C-5B4DF9BF7086}"/>
              </a:ext>
            </a:extLst>
          </p:cNvPr>
          <p:cNvSpPr txBox="1"/>
          <p:nvPr/>
        </p:nvSpPr>
        <p:spPr>
          <a:xfrm>
            <a:off x="526888" y="3585502"/>
            <a:ext cx="36680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Related Work (Brunner et al.)</a:t>
            </a:r>
            <a:endParaRPr lang="ko-KR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03289C-C578-4C63-9278-26F7AB5F22E6}"/>
              </a:ext>
            </a:extLst>
          </p:cNvPr>
          <p:cNvSpPr txBox="1"/>
          <p:nvPr/>
        </p:nvSpPr>
        <p:spPr>
          <a:xfrm>
            <a:off x="526887" y="2570599"/>
            <a:ext cx="6581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altLang="ko-KR" sz="2000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CycleGAN</a:t>
            </a:r>
            <a:r>
              <a:rPr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–based model that is widely used in image-to-image translation and use MIDI file as an input 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67AE93-E0AF-4DFC-8479-CD13BEC56B1F}"/>
              </a:ext>
            </a:extLst>
          </p:cNvPr>
          <p:cNvSpPr txBox="1"/>
          <p:nvPr/>
        </p:nvSpPr>
        <p:spPr>
          <a:xfrm>
            <a:off x="526888" y="5342508"/>
            <a:ext cx="6581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However, they used MIDI file with complicated data pre-processing work that would generate biased results</a:t>
            </a:r>
          </a:p>
        </p:txBody>
      </p:sp>
    </p:spTree>
    <p:extLst>
      <p:ext uri="{BB962C8B-B14F-4D97-AF65-F5344CB8AC3E}">
        <p14:creationId xmlns:p14="http://schemas.microsoft.com/office/powerpoint/2010/main" val="2021220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5" y="328473"/>
            <a:ext cx="5255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ko-KR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0C25D-E207-445C-917B-44CACD68926F}"/>
              </a:ext>
            </a:extLst>
          </p:cNvPr>
          <p:cNvSpPr txBox="1"/>
          <p:nvPr/>
        </p:nvSpPr>
        <p:spPr>
          <a:xfrm>
            <a:off x="234383" y="1310734"/>
            <a:ext cx="8862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General GAN model consists of </a:t>
            </a:r>
            <a:r>
              <a:rPr lang="en-US" altLang="ko-KR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Generating Model </a:t>
            </a:r>
            <a:r>
              <a:rPr lang="en-US" altLang="ko-KR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ko-KR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Discriminating Model</a:t>
            </a:r>
            <a:endParaRPr lang="ko-KR" altLang="en-US"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F55F8B0-237B-44DE-801D-8F4CB9C70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85" y="4682324"/>
            <a:ext cx="5607759" cy="1631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2DBAB63C-B81E-4278-9EEA-151ED89A3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6962" y="4468791"/>
            <a:ext cx="2845900" cy="2029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443015-B81B-49A1-A72B-AF400956F513}"/>
              </a:ext>
            </a:extLst>
          </p:cNvPr>
          <p:cNvSpPr txBox="1"/>
          <p:nvPr/>
        </p:nvSpPr>
        <p:spPr>
          <a:xfrm>
            <a:off x="534899" y="6356350"/>
            <a:ext cx="273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&lt;Generator for our model&gt;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DD8F87-7E2E-4DEE-A203-C42DC107CAE8}"/>
              </a:ext>
            </a:extLst>
          </p:cNvPr>
          <p:cNvSpPr txBox="1"/>
          <p:nvPr/>
        </p:nvSpPr>
        <p:spPr>
          <a:xfrm>
            <a:off x="7796962" y="6313540"/>
            <a:ext cx="3142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&lt;Discriminator for our model&gt;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3752E2-A1AA-4CF6-A986-78202B145425}"/>
              </a:ext>
            </a:extLst>
          </p:cNvPr>
          <p:cNvSpPr txBox="1"/>
          <p:nvPr/>
        </p:nvSpPr>
        <p:spPr>
          <a:xfrm>
            <a:off x="5043729" y="2222066"/>
            <a:ext cx="7006669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Times New Roman"/>
                <a:ea typeface="맑은 고딕"/>
                <a:cs typeface="Times New Roman"/>
              </a:rPr>
              <a:t>Generator’s goal is to fool discriminator</a:t>
            </a:r>
            <a:b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000" dirty="0">
                <a:latin typeface="Times New Roman"/>
                <a:ea typeface="맑은 고딕"/>
                <a:cs typeface="Times New Roman"/>
              </a:rPr>
              <a:t>by making a good fake output which looks like a real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Times New Roman"/>
              <a:ea typeface="맑은 고딕"/>
              <a:cs typeface="Times New Roma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Times New Roman"/>
                <a:ea typeface="맑은 고딕"/>
                <a:cs typeface="Times New Roman"/>
              </a:rPr>
              <a:t>Discriminator’s goal is to check whether the given output is fake(generated by model) or real(from label) </a:t>
            </a:r>
          </a:p>
          <a:p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6AF5AC-3720-4CA2-8BF6-E4AD82798A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059" t="25957" r="42531" b="34456"/>
          <a:stretch/>
        </p:blipFill>
        <p:spPr>
          <a:xfrm>
            <a:off x="234383" y="1890014"/>
            <a:ext cx="4667744" cy="239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41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5" y="328473"/>
            <a:ext cx="5255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ko-KR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0C25D-E207-445C-917B-44CACD68926F}"/>
              </a:ext>
            </a:extLst>
          </p:cNvPr>
          <p:cNvSpPr txBox="1"/>
          <p:nvPr/>
        </p:nvSpPr>
        <p:spPr>
          <a:xfrm>
            <a:off x="363985" y="1241721"/>
            <a:ext cx="9515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ko-KR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CycleGAN</a:t>
            </a:r>
            <a:endParaRPr lang="ko-KR" alt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20D3C1-2335-4D27-A354-8E41E6FE9DFD}"/>
              </a:ext>
            </a:extLst>
          </p:cNvPr>
          <p:cNvSpPr txBox="1"/>
          <p:nvPr/>
        </p:nvSpPr>
        <p:spPr>
          <a:xfrm>
            <a:off x="7138884" y="2051644"/>
            <a:ext cx="4978086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Times New Roman"/>
                <a:ea typeface="맑은 고딕"/>
                <a:cs typeface="Times New Roman"/>
              </a:rPr>
              <a:t>CycleGAN</a:t>
            </a:r>
            <a:r>
              <a:rPr lang="en-US" altLang="ko-KR" sz="2000" dirty="0">
                <a:latin typeface="Times New Roman"/>
                <a:ea typeface="맑은 고딕"/>
                <a:cs typeface="Times New Roman"/>
              </a:rPr>
              <a:t> consists of two GANs arranged in cyclic fashion and trains in unison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Times New Roman"/>
                <a:ea typeface="맑은 고딕"/>
                <a:cs typeface="Times New Roman"/>
              </a:rPr>
              <a:t>Model checks the quality of transfer by using both </a:t>
            </a:r>
            <a:r>
              <a:rPr lang="en-US" altLang="ko-KR" sz="2000" dirty="0" err="1">
                <a:latin typeface="Times New Roman"/>
                <a:ea typeface="맑은 고딕"/>
                <a:cs typeface="Times New Roman"/>
              </a:rPr>
              <a:t>XtoY</a:t>
            </a:r>
            <a:r>
              <a:rPr lang="en-US" altLang="ko-KR" sz="2000" dirty="0">
                <a:latin typeface="Times New Roman"/>
                <a:ea typeface="맑은 고딕"/>
                <a:cs typeface="Times New Roman"/>
              </a:rPr>
              <a:t> and </a:t>
            </a:r>
            <a:r>
              <a:rPr lang="en-US" altLang="ko-KR" sz="2000" dirty="0" err="1">
                <a:latin typeface="Times New Roman"/>
                <a:ea typeface="맑은 고딕"/>
                <a:cs typeface="Times New Roman"/>
              </a:rPr>
              <a:t>YtoX</a:t>
            </a:r>
            <a:r>
              <a:rPr lang="en-US" altLang="ko-KR" sz="2000" dirty="0">
                <a:latin typeface="Times New Roman"/>
                <a:ea typeface="맑은 고딕"/>
                <a:cs typeface="Times New Roman"/>
              </a:rPr>
              <a:t> translator.</a:t>
            </a:r>
            <a:endParaRPr lang="ko-KR" altLang="en-US" sz="2000" dirty="0">
              <a:latin typeface="Times New Roman"/>
              <a:ea typeface="맑은 고딕"/>
              <a:cs typeface="Times New Roman"/>
            </a:endParaRPr>
          </a:p>
          <a:p>
            <a:endParaRPr lang="en-US" altLang="ko-KR" sz="2000" dirty="0">
              <a:latin typeface="Times New Roman" panose="02020603050405020304" pitchFamily="18" charset="0"/>
              <a:ea typeface="맑은 고딕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/>
                <a:cs typeface="Times New Roman"/>
              </a:rPr>
              <a:t>Once we transfer from X to Y,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/>
                <a:cs typeface="Times New Roman"/>
              </a:rPr>
              <a:t>we use </a:t>
            </a:r>
            <a:r>
              <a:rPr lang="en-US" sz="2000" dirty="0" err="1">
                <a:latin typeface="Times New Roman"/>
                <a:cs typeface="Times New Roman"/>
              </a:rPr>
              <a:t>YtoX</a:t>
            </a:r>
            <a:r>
              <a:rPr lang="en-US" sz="2000" dirty="0">
                <a:latin typeface="Times New Roman"/>
                <a:cs typeface="Times New Roman"/>
              </a:rPr>
              <a:t> translator to restore original x,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/>
                <a:cs typeface="Times New Roman"/>
              </a:rPr>
              <a:t>then calculate the difference</a:t>
            </a:r>
            <a:b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ko-KR" sz="2000" dirty="0">
              <a:latin typeface="Times New Roman"/>
              <a:ea typeface="맑은 고딕"/>
              <a:cs typeface="Times New Roman"/>
            </a:endParaRPr>
          </a:p>
        </p:txBody>
      </p:sp>
      <p:pic>
        <p:nvPicPr>
          <p:cNvPr id="10" name="Picture 10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67893A8B-1416-47DD-B3DD-C4DB245DB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64" y="2031859"/>
            <a:ext cx="6979920" cy="30013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7FF0687-D417-4378-991B-54913D8C15F5}"/>
              </a:ext>
            </a:extLst>
          </p:cNvPr>
          <p:cNvSpPr txBox="1"/>
          <p:nvPr/>
        </p:nvSpPr>
        <p:spPr>
          <a:xfrm>
            <a:off x="363985" y="5221743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  <a:ea typeface="맑은 고딕"/>
                <a:cs typeface="Times New Roman"/>
              </a:rPr>
              <a:t>Dx, Dy : Discriminator</a:t>
            </a:r>
          </a:p>
          <a:p>
            <a:r>
              <a:rPr lang="en-US" dirty="0">
                <a:latin typeface="Times New Roman"/>
                <a:ea typeface="맑은 고딕"/>
                <a:cs typeface="Times New Roman"/>
              </a:rPr>
              <a:t>G, F : Generator</a:t>
            </a:r>
          </a:p>
        </p:txBody>
      </p:sp>
    </p:spTree>
    <p:extLst>
      <p:ext uri="{BB962C8B-B14F-4D97-AF65-F5344CB8AC3E}">
        <p14:creationId xmlns:p14="http://schemas.microsoft.com/office/powerpoint/2010/main" val="1049549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5" y="328473"/>
            <a:ext cx="6258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Experiments – Data Selection</a:t>
            </a:r>
            <a:endParaRPr lang="ko-KR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Piano roll of an MIDI file. | Download Scientific Diagram">
            <a:extLst>
              <a:ext uri="{FF2B5EF4-FFF2-40B4-BE49-F238E27FC236}">
                <a16:creationId xmlns:a16="http://schemas.microsoft.com/office/drawing/2014/main" id="{AA1A2CBA-8380-4518-BDFC-27EEF5006C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8278" y="1410109"/>
            <a:ext cx="4590256" cy="2813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CFE0B7-D8DF-4E76-9B22-9C0D235C4F3C}"/>
              </a:ext>
            </a:extLst>
          </p:cNvPr>
          <p:cNvSpPr txBox="1"/>
          <p:nvPr/>
        </p:nvSpPr>
        <p:spPr>
          <a:xfrm>
            <a:off x="6968278" y="4223666"/>
            <a:ext cx="4385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&lt;Example of MIDI file&gt;</a:t>
            </a:r>
          </a:p>
          <a:p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MIDI: Electrical version of musical sheet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0C8DF-5282-4BF4-BE0D-435CD699CC8C}"/>
              </a:ext>
            </a:extLst>
          </p:cNvPr>
          <p:cNvSpPr txBox="1"/>
          <p:nvPr/>
        </p:nvSpPr>
        <p:spPr>
          <a:xfrm>
            <a:off x="363984" y="1070655"/>
            <a:ext cx="597082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&lt;Data Experiment&gt;</a:t>
            </a:r>
          </a:p>
          <a:p>
            <a:endParaRPr lang="en-US" altLang="ko-KR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Raw Audio File (MP3, WAV):</a:t>
            </a:r>
            <a:b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Could not find anyway to put these files to the Machine Learning models</a:t>
            </a:r>
          </a:p>
          <a:p>
            <a:endParaRPr lang="en-US" altLang="ko-KR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Convert Audio File to MIDI:</a:t>
            </a:r>
            <a:b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Audio files have independent audio from multiple instruments and computer could not isolate each instruments</a:t>
            </a:r>
          </a:p>
          <a:p>
            <a:endParaRPr lang="en-US" altLang="ko-KR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Raw MIDI file:</a:t>
            </a:r>
            <a:b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MIDI is a standardized way to represent the musical instruments via computer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E9DCFD6D-D4B0-4CAD-A5CF-E23A7562D871}"/>
              </a:ext>
            </a:extLst>
          </p:cNvPr>
          <p:cNvSpPr/>
          <p:nvPr/>
        </p:nvSpPr>
        <p:spPr>
          <a:xfrm>
            <a:off x="6825006" y="5467546"/>
            <a:ext cx="584462" cy="3107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568842-236D-4819-8167-855CCDF3F20F}"/>
              </a:ext>
            </a:extLst>
          </p:cNvPr>
          <p:cNvSpPr txBox="1"/>
          <p:nvPr/>
        </p:nvSpPr>
        <p:spPr>
          <a:xfrm>
            <a:off x="7555583" y="5438250"/>
            <a:ext cx="4685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Decided to use </a:t>
            </a:r>
            <a:r>
              <a:rPr lang="en-US" altLang="ko-KR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MIDI file </a:t>
            </a:r>
            <a:r>
              <a:rPr lang="en-US" altLang="ko-KR">
                <a:latin typeface="Times New Roman" panose="02020603050405020304" pitchFamily="18" charset="0"/>
                <a:cs typeface="Times New Roman" panose="02020603050405020304" pitchFamily="18" charset="0"/>
              </a:rPr>
              <a:t>for our dataset</a:t>
            </a: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23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5" y="328473"/>
            <a:ext cx="6258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Experiments – Data Selection</a:t>
            </a:r>
            <a:endParaRPr lang="ko-KR" altLang="en-US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66F158-EA1F-452D-B809-528D01DD43A0}"/>
              </a:ext>
            </a:extLst>
          </p:cNvPr>
          <p:cNvSpPr txBox="1"/>
          <p:nvPr/>
        </p:nvSpPr>
        <p:spPr>
          <a:xfrm>
            <a:off x="166021" y="1241721"/>
            <a:ext cx="121991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Advantage of using MIDI file is that MIDI specifies the different instruments independently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There are 128 representations of different instruments</a:t>
            </a:r>
            <a:endParaRPr lang="ko-KR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88AE6D-74F8-4D98-9BB9-F69EBCCE1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110" y="2094122"/>
            <a:ext cx="11187779" cy="412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16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2">
            <a:extLst>
              <a:ext uri="{FF2B5EF4-FFF2-40B4-BE49-F238E27FC236}">
                <a16:creationId xmlns:a16="http://schemas.microsoft.com/office/drawing/2014/main" id="{8E8BBD92-6C4F-4768-AC2A-86731017C929}"/>
              </a:ext>
            </a:extLst>
          </p:cNvPr>
          <p:cNvSpPr/>
          <p:nvPr/>
        </p:nvSpPr>
        <p:spPr>
          <a:xfrm>
            <a:off x="-7193" y="0"/>
            <a:ext cx="12199193" cy="6858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3341EC-2D90-4732-8AF7-F22E28C4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FE4EF-3A00-434C-B237-BFB1647836C6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15141-EF8D-4367-80E3-2A602A73289E}"/>
              </a:ext>
            </a:extLst>
          </p:cNvPr>
          <p:cNvSpPr txBox="1"/>
          <p:nvPr/>
        </p:nvSpPr>
        <p:spPr>
          <a:xfrm>
            <a:off x="363985" y="328473"/>
            <a:ext cx="7826426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200" b="1">
                <a:latin typeface="Times New Roman"/>
                <a:ea typeface="맑은 고딕"/>
                <a:cs typeface="Times New Roman"/>
              </a:rPr>
              <a:t>Experiments – Code Analysis</a:t>
            </a:r>
            <a:endParaRPr lang="ko-KR" altLang="en-US" sz="3200" b="1">
              <a:latin typeface="Times New Roman"/>
              <a:ea typeface="맑은 고딕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0C25D-E207-445C-917B-44CACD68926F}"/>
              </a:ext>
            </a:extLst>
          </p:cNvPr>
          <p:cNvSpPr txBox="1"/>
          <p:nvPr/>
        </p:nvSpPr>
        <p:spPr>
          <a:xfrm>
            <a:off x="363984" y="1215595"/>
            <a:ext cx="109898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&lt;Benchmarking Study&gt;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Brunner</a:t>
            </a:r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 al. paper’s code were reviewed – Uses TensorFlow 1.4</a:t>
            </a:r>
            <a:b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https://github.com/sumuzhao/CycleGAN-Music-Style-Transfer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그룹 2">
            <a:extLst>
              <a:ext uri="{FF2B5EF4-FFF2-40B4-BE49-F238E27FC236}">
                <a16:creationId xmlns:a16="http://schemas.microsoft.com/office/drawing/2014/main" id="{94A26A9D-7EF6-47BB-8EBC-B409463F53D4}"/>
              </a:ext>
            </a:extLst>
          </p:cNvPr>
          <p:cNvGrpSpPr/>
          <p:nvPr/>
        </p:nvGrpSpPr>
        <p:grpSpPr>
          <a:xfrm>
            <a:off x="968899" y="2785255"/>
            <a:ext cx="4156140" cy="3744272"/>
            <a:chOff x="84010" y="1361914"/>
            <a:chExt cx="2558947" cy="4534283"/>
          </a:xfrm>
          <a:solidFill>
            <a:schemeClr val="bg1">
              <a:lumMod val="95000"/>
            </a:schemeClr>
          </a:solidFill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C70E0120-718B-4028-A69E-CB86BDD88703}"/>
                </a:ext>
              </a:extLst>
            </p:cNvPr>
            <p:cNvGrpSpPr/>
            <p:nvPr/>
          </p:nvGrpSpPr>
          <p:grpSpPr>
            <a:xfrm>
              <a:off x="84010" y="1361914"/>
              <a:ext cx="2558947" cy="4534283"/>
              <a:chOff x="7399799" y="1691035"/>
              <a:chExt cx="4028208" cy="3810000"/>
            </a:xfrm>
            <a:grpFill/>
          </p:grpSpPr>
          <p:sp>
            <p:nvSpPr>
              <p:cNvPr id="11" name="사각형: 둥근 모서리 9">
                <a:extLst>
                  <a:ext uri="{FF2B5EF4-FFF2-40B4-BE49-F238E27FC236}">
                    <a16:creationId xmlns:a16="http://schemas.microsoft.com/office/drawing/2014/main" id="{17C8E9C3-08B0-4CED-AA70-D71C7C7C4F4C}"/>
                  </a:ext>
                </a:extLst>
              </p:cNvPr>
              <p:cNvSpPr/>
              <p:nvPr/>
            </p:nvSpPr>
            <p:spPr>
              <a:xfrm>
                <a:off x="7399799" y="1691035"/>
                <a:ext cx="4028208" cy="3810000"/>
              </a:xfrm>
              <a:prstGeom prst="roundRect">
                <a:avLst/>
              </a:prstGeom>
              <a:grpFill/>
              <a:ln w="12700" cap="flat">
                <a:solidFill>
                  <a:schemeClr val="tx1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A702C49-CACB-409D-8087-5AB99ECFFE63}"/>
                  </a:ext>
                </a:extLst>
              </p:cNvPr>
              <p:cNvSpPr txBox="1"/>
              <p:nvPr/>
            </p:nvSpPr>
            <p:spPr>
              <a:xfrm>
                <a:off x="7538783" y="2602320"/>
                <a:ext cx="3815566" cy="2296649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342900" marR="0" indent="-342900" algn="l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lang="en-US" altLang="ko-KR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Uses outdated version of TF</a:t>
                </a:r>
              </a:p>
              <a:p>
                <a:pPr marL="342900" marR="0" indent="-342900" algn="l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lang="en-US" altLang="ko-KR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Some functions that were used in this code were removed from TF</a:t>
                </a:r>
              </a:p>
              <a:p>
                <a:pPr marL="342900" marR="0" indent="-342900" algn="l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lang="en-US" altLang="ko-KR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Most of the codes contained hard-coded directory connection</a:t>
                </a:r>
              </a:p>
              <a:p>
                <a:pPr marL="342900" marR="0" indent="-342900" algn="l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lang="en-US" altLang="ko-KR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Unnecessary data preprocessing produced biased result </a:t>
                </a: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FB2B7D3-3806-4464-9E02-B3E8B16CD1BC}"/>
                </a:ext>
              </a:extLst>
            </p:cNvPr>
            <p:cNvSpPr txBox="1"/>
            <p:nvPr/>
          </p:nvSpPr>
          <p:spPr>
            <a:xfrm>
              <a:off x="253751" y="1511746"/>
              <a:ext cx="2260965" cy="60065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Problems</a:t>
              </a:r>
              <a:endParaRPr lang="ko-KR" altLang="en-US" sz="24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Arrow: Right 2">
            <a:extLst>
              <a:ext uri="{FF2B5EF4-FFF2-40B4-BE49-F238E27FC236}">
                <a16:creationId xmlns:a16="http://schemas.microsoft.com/office/drawing/2014/main" id="{A25A52B3-D7B0-49FC-B3E1-8F5D4D16B7C5}"/>
              </a:ext>
            </a:extLst>
          </p:cNvPr>
          <p:cNvSpPr/>
          <p:nvPr/>
        </p:nvSpPr>
        <p:spPr>
          <a:xfrm>
            <a:off x="5731497" y="4204355"/>
            <a:ext cx="904973" cy="377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2">
            <a:extLst>
              <a:ext uri="{FF2B5EF4-FFF2-40B4-BE49-F238E27FC236}">
                <a16:creationId xmlns:a16="http://schemas.microsoft.com/office/drawing/2014/main" id="{D53C1C19-BDFC-4984-8658-8B0075F307E4}"/>
              </a:ext>
            </a:extLst>
          </p:cNvPr>
          <p:cNvGrpSpPr/>
          <p:nvPr/>
        </p:nvGrpSpPr>
        <p:grpSpPr>
          <a:xfrm>
            <a:off x="7242928" y="2785255"/>
            <a:ext cx="4156140" cy="3744272"/>
            <a:chOff x="84010" y="1361914"/>
            <a:chExt cx="2558947" cy="4534283"/>
          </a:xfrm>
          <a:solidFill>
            <a:schemeClr val="bg1">
              <a:lumMod val="95000"/>
            </a:schemeClr>
          </a:solidFill>
        </p:grpSpPr>
        <p:grpSp>
          <p:nvGrpSpPr>
            <p:cNvPr id="20" name="그룹 8">
              <a:extLst>
                <a:ext uri="{FF2B5EF4-FFF2-40B4-BE49-F238E27FC236}">
                  <a16:creationId xmlns:a16="http://schemas.microsoft.com/office/drawing/2014/main" id="{3FDD723E-BA20-4722-9224-D50902E36146}"/>
                </a:ext>
              </a:extLst>
            </p:cNvPr>
            <p:cNvGrpSpPr/>
            <p:nvPr/>
          </p:nvGrpSpPr>
          <p:grpSpPr>
            <a:xfrm>
              <a:off x="84010" y="1361914"/>
              <a:ext cx="2558947" cy="4534283"/>
              <a:chOff x="7399799" y="1691035"/>
              <a:chExt cx="4028208" cy="3810000"/>
            </a:xfrm>
            <a:grpFill/>
          </p:grpSpPr>
          <p:sp>
            <p:nvSpPr>
              <p:cNvPr id="22" name="사각형: 둥근 모서리 9">
                <a:extLst>
                  <a:ext uri="{FF2B5EF4-FFF2-40B4-BE49-F238E27FC236}">
                    <a16:creationId xmlns:a16="http://schemas.microsoft.com/office/drawing/2014/main" id="{AFDF6F68-EB36-49EA-96ED-F8D7729E4F46}"/>
                  </a:ext>
                </a:extLst>
              </p:cNvPr>
              <p:cNvSpPr/>
              <p:nvPr/>
            </p:nvSpPr>
            <p:spPr>
              <a:xfrm>
                <a:off x="7399799" y="1691035"/>
                <a:ext cx="4028208" cy="3810000"/>
              </a:xfrm>
              <a:prstGeom prst="roundRect">
                <a:avLst/>
              </a:prstGeom>
              <a:grpFill/>
              <a:ln w="12700" cap="flat">
                <a:solidFill>
                  <a:schemeClr val="tx1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660F100-D56F-412E-8E94-C249CA9B6516}"/>
                  </a:ext>
                </a:extLst>
              </p:cNvPr>
              <p:cNvSpPr txBox="1"/>
              <p:nvPr/>
            </p:nvSpPr>
            <p:spPr>
              <a:xfrm>
                <a:off x="7538783" y="2445730"/>
                <a:ext cx="3815566" cy="2609828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342900" marR="0" indent="-342900" algn="l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lang="en-US" altLang="ko-KR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Fixed to use latest version of</a:t>
                </a:r>
              </a:p>
              <a:p>
                <a:pPr marR="0" algn="l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tabLst/>
                </a:pPr>
                <a:r>
                  <a:rPr lang="en-US" altLang="ko-KR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TF 1.x</a:t>
                </a:r>
              </a:p>
              <a:p>
                <a:pPr marL="342900" indent="-342900" defTabSz="584200" latinLnBrk="0" hangingPunct="0">
                  <a:buFont typeface="Arial" panose="020B0604020202020204" pitchFamily="34" charset="0"/>
                  <a:buChar char="•"/>
                </a:pPr>
                <a:r>
                  <a:rPr lang="en-US" altLang="ko-KR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Fixed the code to iterate all defined dataset at once while pre-processing</a:t>
                </a:r>
              </a:p>
              <a:p>
                <a:pPr marL="342900" indent="-342900" defTabSz="584200" latinLnBrk="0" hangingPunct="0">
                  <a:buFont typeface="Arial" panose="020B0604020202020204" pitchFamily="34" charset="0"/>
                  <a:buChar char="•"/>
                </a:pPr>
                <a:r>
                  <a:rPr lang="en-US" altLang="ko-KR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Fixed to use command line argument while training and testing the model</a:t>
                </a: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CE6548D-BBEB-4094-A98D-5C7D24ADB214}"/>
                </a:ext>
              </a:extLst>
            </p:cNvPr>
            <p:cNvSpPr txBox="1"/>
            <p:nvPr/>
          </p:nvSpPr>
          <p:spPr>
            <a:xfrm>
              <a:off x="253751" y="1511746"/>
              <a:ext cx="2260965" cy="55907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Solutions</a:t>
              </a:r>
              <a:endParaRPr lang="ko-KR" altLang="en-US" sz="24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4069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1216</Words>
  <Application>Microsoft Office PowerPoint</Application>
  <PresentationFormat>Widescreen</PresentationFormat>
  <Paragraphs>137</Paragraphs>
  <Slides>16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LG</dc:creator>
  <cp:lastModifiedBy>Alex</cp:lastModifiedBy>
  <cp:revision>2</cp:revision>
  <dcterms:created xsi:type="dcterms:W3CDTF">2019-10-03T22:56:10Z</dcterms:created>
  <dcterms:modified xsi:type="dcterms:W3CDTF">2020-04-22T19:27:02Z</dcterms:modified>
</cp:coreProperties>
</file>

<file path=docProps/thumbnail.jpeg>
</file>